
<file path=[Content_Types].xml><?xml version="1.0" encoding="utf-8"?>
<Types xmlns="http://schemas.openxmlformats.org/package/2006/content-types">
  <Default Extension="png" ContentType="image/png"/>
  <Default Extension="tmp"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tiff" ContentType="image/tiff"/>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3.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4.xml" ContentType="application/vnd.openxmlformats-officedocument.theme+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theme/theme5.xml" ContentType="application/vnd.openxmlformats-officedocument.theme+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theme/theme6.xml" ContentType="application/vnd.openxmlformats-officedocument.theme+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ink/ink1.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 id="2147484341" r:id="rId6"/>
    <p:sldMasterId id="2147484371" r:id="rId7"/>
    <p:sldMasterId id="2147484396" r:id="rId8"/>
    <p:sldMasterId id="2147484421" r:id="rId9"/>
    <p:sldMasterId id="2147484463" r:id="rId10"/>
  </p:sldMasterIdLst>
  <p:notesMasterIdLst>
    <p:notesMasterId r:id="rId88"/>
  </p:notesMasterIdLst>
  <p:handoutMasterIdLst>
    <p:handoutMasterId r:id="rId89"/>
  </p:handoutMasterIdLst>
  <p:sldIdLst>
    <p:sldId id="503" r:id="rId11"/>
    <p:sldId id="483" r:id="rId12"/>
    <p:sldId id="484" r:id="rId13"/>
    <p:sldId id="394" r:id="rId14"/>
    <p:sldId id="501" r:id="rId15"/>
    <p:sldId id="372" r:id="rId16"/>
    <p:sldId id="368" r:id="rId17"/>
    <p:sldId id="386" r:id="rId18"/>
    <p:sldId id="378" r:id="rId19"/>
    <p:sldId id="382" r:id="rId20"/>
    <p:sldId id="388" r:id="rId21"/>
    <p:sldId id="508" r:id="rId22"/>
    <p:sldId id="544" r:id="rId23"/>
    <p:sldId id="512" r:id="rId24"/>
    <p:sldId id="513" r:id="rId25"/>
    <p:sldId id="514" r:id="rId26"/>
    <p:sldId id="515" r:id="rId27"/>
    <p:sldId id="516" r:id="rId28"/>
    <p:sldId id="517" r:id="rId29"/>
    <p:sldId id="518" r:id="rId30"/>
    <p:sldId id="547" r:id="rId31"/>
    <p:sldId id="532" r:id="rId32"/>
    <p:sldId id="533" r:id="rId33"/>
    <p:sldId id="534" r:id="rId34"/>
    <p:sldId id="535" r:id="rId35"/>
    <p:sldId id="536" r:id="rId36"/>
    <p:sldId id="537" r:id="rId37"/>
    <p:sldId id="538" r:id="rId38"/>
    <p:sldId id="539" r:id="rId39"/>
    <p:sldId id="546" r:id="rId40"/>
    <p:sldId id="520" r:id="rId41"/>
    <p:sldId id="521" r:id="rId42"/>
    <p:sldId id="522" r:id="rId43"/>
    <p:sldId id="523" r:id="rId44"/>
    <p:sldId id="524" r:id="rId45"/>
    <p:sldId id="525" r:id="rId46"/>
    <p:sldId id="526" r:id="rId47"/>
    <p:sldId id="527" r:id="rId48"/>
    <p:sldId id="473" r:id="rId49"/>
    <p:sldId id="475" r:id="rId50"/>
    <p:sldId id="474" r:id="rId51"/>
    <p:sldId id="480" r:id="rId52"/>
    <p:sldId id="481" r:id="rId53"/>
    <p:sldId id="505" r:id="rId54"/>
    <p:sldId id="482" r:id="rId55"/>
    <p:sldId id="548" r:id="rId56"/>
    <p:sldId id="549" r:id="rId57"/>
    <p:sldId id="468" r:id="rId58"/>
    <p:sldId id="407" r:id="rId59"/>
    <p:sldId id="471" r:id="rId60"/>
    <p:sldId id="434" r:id="rId61"/>
    <p:sldId id="410" r:id="rId62"/>
    <p:sldId id="432" r:id="rId63"/>
    <p:sldId id="440" r:id="rId64"/>
    <p:sldId id="438" r:id="rId65"/>
    <p:sldId id="413" r:id="rId66"/>
    <p:sldId id="442" r:id="rId67"/>
    <p:sldId id="499" r:id="rId68"/>
    <p:sldId id="489" r:id="rId69"/>
    <p:sldId id="491" r:id="rId70"/>
    <p:sldId id="437" r:id="rId71"/>
    <p:sldId id="492" r:id="rId72"/>
    <p:sldId id="494" r:id="rId73"/>
    <p:sldId id="507" r:id="rId74"/>
    <p:sldId id="417" r:id="rId75"/>
    <p:sldId id="421" r:id="rId76"/>
    <p:sldId id="422" r:id="rId77"/>
    <p:sldId id="423" r:id="rId78"/>
    <p:sldId id="424" r:id="rId79"/>
    <p:sldId id="460" r:id="rId80"/>
    <p:sldId id="500" r:id="rId81"/>
    <p:sldId id="486" r:id="rId82"/>
    <p:sldId id="487" r:id="rId83"/>
    <p:sldId id="452" r:id="rId84"/>
    <p:sldId id="453" r:id="rId85"/>
    <p:sldId id="454" r:id="rId86"/>
    <p:sldId id="463" r:id="rId8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0000"/>
    <a:srgbClr val="DE2E58"/>
    <a:srgbClr val="000000"/>
    <a:srgbClr val="BFBFBF"/>
    <a:srgbClr val="0078D7"/>
    <a:srgbClr val="62ACE6"/>
    <a:srgbClr val="505050"/>
    <a:srgbClr val="107C10"/>
    <a:srgbClr val="3232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30" autoAdjust="0"/>
    <p:restoredTop sz="88456" autoAdjust="0"/>
  </p:normalViewPr>
  <p:slideViewPr>
    <p:cSldViewPr>
      <p:cViewPr varScale="1">
        <p:scale>
          <a:sx n="79" d="100"/>
          <a:sy n="79" d="100"/>
        </p:scale>
        <p:origin x="27" y="228"/>
      </p:cViewPr>
      <p:guideLst/>
    </p:cSldViewPr>
  </p:slideViewPr>
  <p:outlineViewPr>
    <p:cViewPr>
      <p:scale>
        <a:sx n="33" d="100"/>
        <a:sy n="33" d="100"/>
      </p:scale>
      <p:origin x="0" y="-10002"/>
    </p:cViewPr>
  </p:outlineViewPr>
  <p:notesTextViewPr>
    <p:cViewPr>
      <p:scale>
        <a:sx n="100" d="100"/>
        <a:sy n="100" d="100"/>
      </p:scale>
      <p:origin x="0" y="0"/>
    </p:cViewPr>
  </p:notesTextViewPr>
  <p:sorterViewPr>
    <p:cViewPr>
      <p:scale>
        <a:sx n="100" d="100"/>
        <a:sy n="100" d="100"/>
      </p:scale>
      <p:origin x="0" y="-2865"/>
    </p:cViewPr>
  </p:sorterViewPr>
  <p:notesViewPr>
    <p:cSldViewPr showGuides="1">
      <p:cViewPr>
        <p:scale>
          <a:sx n="100" d="100"/>
          <a:sy n="100" d="100"/>
        </p:scale>
        <p:origin x="261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slide" Target="slides/slide37.xml"/><Relationship Id="rId50" Type="http://schemas.openxmlformats.org/officeDocument/2006/relationships/slide" Target="slides/slide40.xml"/><Relationship Id="rId55" Type="http://schemas.openxmlformats.org/officeDocument/2006/relationships/slide" Target="slides/slide45.xml"/><Relationship Id="rId63" Type="http://schemas.openxmlformats.org/officeDocument/2006/relationships/slide" Target="slides/slide53.xml"/><Relationship Id="rId68" Type="http://schemas.openxmlformats.org/officeDocument/2006/relationships/slide" Target="slides/slide58.xml"/><Relationship Id="rId76" Type="http://schemas.openxmlformats.org/officeDocument/2006/relationships/slide" Target="slides/slide66.xml"/><Relationship Id="rId84" Type="http://schemas.openxmlformats.org/officeDocument/2006/relationships/slide" Target="slides/slide74.xml"/><Relationship Id="rId89" Type="http://schemas.openxmlformats.org/officeDocument/2006/relationships/handoutMaster" Target="handoutMasters/handoutMaster1.xml"/><Relationship Id="rId7" Type="http://schemas.openxmlformats.org/officeDocument/2006/relationships/slideMaster" Target="slideMasters/slideMaster4.xml"/><Relationship Id="rId71" Type="http://schemas.openxmlformats.org/officeDocument/2006/relationships/slide" Target="slides/slide61.xml"/><Relationship Id="rId92"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slide" Target="slides/slide48.xml"/><Relationship Id="rId66" Type="http://schemas.openxmlformats.org/officeDocument/2006/relationships/slide" Target="slides/slide56.xml"/><Relationship Id="rId74" Type="http://schemas.openxmlformats.org/officeDocument/2006/relationships/slide" Target="slides/slide64.xml"/><Relationship Id="rId79" Type="http://schemas.openxmlformats.org/officeDocument/2006/relationships/slide" Target="slides/slide69.xml"/><Relationship Id="rId87" Type="http://schemas.openxmlformats.org/officeDocument/2006/relationships/slide" Target="slides/slide77.xml"/><Relationship Id="rId5" Type="http://schemas.openxmlformats.org/officeDocument/2006/relationships/slideMaster" Target="slideMasters/slideMaster2.xml"/><Relationship Id="rId61" Type="http://schemas.openxmlformats.org/officeDocument/2006/relationships/slide" Target="slides/slide51.xml"/><Relationship Id="rId82" Type="http://schemas.openxmlformats.org/officeDocument/2006/relationships/slide" Target="slides/slide72.xml"/><Relationship Id="rId90" Type="http://schemas.openxmlformats.org/officeDocument/2006/relationships/commentAuthors" Target="commentAuthors.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slide" Target="slides/slide54.xml"/><Relationship Id="rId69" Type="http://schemas.openxmlformats.org/officeDocument/2006/relationships/slide" Target="slides/slide59.xml"/><Relationship Id="rId77" Type="http://schemas.openxmlformats.org/officeDocument/2006/relationships/slide" Target="slides/slide67.xml"/><Relationship Id="rId8" Type="http://schemas.openxmlformats.org/officeDocument/2006/relationships/slideMaster" Target="slideMasters/slideMaster5.xml"/><Relationship Id="rId51" Type="http://schemas.openxmlformats.org/officeDocument/2006/relationships/slide" Target="slides/slide41.xml"/><Relationship Id="rId72" Type="http://schemas.openxmlformats.org/officeDocument/2006/relationships/slide" Target="slides/slide62.xml"/><Relationship Id="rId80" Type="http://schemas.openxmlformats.org/officeDocument/2006/relationships/slide" Target="slides/slide70.xml"/><Relationship Id="rId85" Type="http://schemas.openxmlformats.org/officeDocument/2006/relationships/slide" Target="slides/slide75.xml"/><Relationship Id="rId93"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slide" Target="slides/slide57.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slide" Target="slides/slide60.xml"/><Relationship Id="rId75" Type="http://schemas.openxmlformats.org/officeDocument/2006/relationships/slide" Target="slides/slide65.xml"/><Relationship Id="rId83" Type="http://schemas.openxmlformats.org/officeDocument/2006/relationships/slide" Target="slides/slide73.xml"/><Relationship Id="rId88" Type="http://schemas.openxmlformats.org/officeDocument/2006/relationships/notesMaster" Target="notesMasters/notesMaster1.xml"/><Relationship Id="rId9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7.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73" Type="http://schemas.openxmlformats.org/officeDocument/2006/relationships/slide" Target="slides/slide63.xml"/><Relationship Id="rId78" Type="http://schemas.openxmlformats.org/officeDocument/2006/relationships/slide" Target="slides/slide68.xml"/><Relationship Id="rId81" Type="http://schemas.openxmlformats.org/officeDocument/2006/relationships/slide" Target="slides/slide71.xml"/><Relationship Id="rId86" Type="http://schemas.openxmlformats.org/officeDocument/2006/relationships/slide" Target="slides/slide76.xml"/><Relationship Id="rId9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F456CE-05E4-4243-9B91-8CAC99B9EC54}" type="doc">
      <dgm:prSet loTypeId="urn:microsoft.com/office/officeart/2005/8/layout/hProcess9" loCatId="process" qsTypeId="urn:microsoft.com/office/officeart/2005/8/quickstyle/simple1" qsCatId="simple" csTypeId="urn:microsoft.com/office/officeart/2005/8/colors/accent1_2" csCatId="accent1" phldr="1"/>
      <dgm:spPr/>
    </dgm:pt>
    <dgm:pt modelId="{B1753103-0991-4553-BF36-AED41243C064}">
      <dgm:prSet phldrT="[Text]"/>
      <dgm:spPr/>
      <dgm:t>
        <a:bodyPr/>
        <a:lstStyle/>
        <a:p>
          <a:r>
            <a:rPr lang="en-US" dirty="0"/>
            <a:t>Introduction Dialog</a:t>
          </a:r>
        </a:p>
      </dgm:t>
    </dgm:pt>
    <dgm:pt modelId="{9D52EB92-3C14-48AF-8ADB-FFE6022120CD}" type="parTrans" cxnId="{3E733832-A61B-4C01-BE0F-35FC81102BF1}">
      <dgm:prSet/>
      <dgm:spPr/>
      <dgm:t>
        <a:bodyPr/>
        <a:lstStyle/>
        <a:p>
          <a:endParaRPr lang="en-US"/>
        </a:p>
      </dgm:t>
    </dgm:pt>
    <dgm:pt modelId="{C2909BA6-C1A0-4A3D-9097-910A52BCFE8D}" type="sibTrans" cxnId="{3E733832-A61B-4C01-BE0F-35FC81102BF1}">
      <dgm:prSet/>
      <dgm:spPr/>
      <dgm:t>
        <a:bodyPr/>
        <a:lstStyle/>
        <a:p>
          <a:endParaRPr lang="en-US"/>
        </a:p>
      </dgm:t>
    </dgm:pt>
    <dgm:pt modelId="{363AA924-69E0-4C6D-8FE0-0A8C17095D9E}">
      <dgm:prSet phldrT="[Text]"/>
      <dgm:spPr/>
      <dgm:t>
        <a:bodyPr/>
        <a:lstStyle/>
        <a:p>
          <a:r>
            <a:rPr lang="en-US" dirty="0"/>
            <a:t>User Info Dialog</a:t>
          </a:r>
        </a:p>
      </dgm:t>
    </dgm:pt>
    <dgm:pt modelId="{2D416B09-4195-4A25-8C58-40A486990C9D}" type="parTrans" cxnId="{60425706-9A6C-4309-BE9B-D4F30D33D277}">
      <dgm:prSet/>
      <dgm:spPr/>
      <dgm:t>
        <a:bodyPr/>
        <a:lstStyle/>
        <a:p>
          <a:endParaRPr lang="en-US"/>
        </a:p>
      </dgm:t>
    </dgm:pt>
    <dgm:pt modelId="{11737132-E2E5-4D06-8488-63913F02FCB3}" type="sibTrans" cxnId="{60425706-9A6C-4309-BE9B-D4F30D33D277}">
      <dgm:prSet/>
      <dgm:spPr/>
      <dgm:t>
        <a:bodyPr/>
        <a:lstStyle/>
        <a:p>
          <a:endParaRPr lang="en-US"/>
        </a:p>
      </dgm:t>
    </dgm:pt>
    <dgm:pt modelId="{F47E09DF-77EB-4A78-9D65-E94E10790947}">
      <dgm:prSet phldrT="[Text]"/>
      <dgm:spPr/>
      <dgm:t>
        <a:bodyPr/>
        <a:lstStyle/>
        <a:p>
          <a:r>
            <a:rPr lang="en-US" dirty="0"/>
            <a:t>Reservation Dialog</a:t>
          </a:r>
        </a:p>
      </dgm:t>
    </dgm:pt>
    <dgm:pt modelId="{D195DF09-0F3C-47B3-9A15-A796836C51FE}" type="parTrans" cxnId="{A2331C0A-BC6F-41C9-A831-C4C3408E7318}">
      <dgm:prSet/>
      <dgm:spPr/>
      <dgm:t>
        <a:bodyPr/>
        <a:lstStyle/>
        <a:p>
          <a:endParaRPr lang="en-US"/>
        </a:p>
      </dgm:t>
    </dgm:pt>
    <dgm:pt modelId="{E4CB47CD-05A7-4EF7-8A5F-C340D6634646}" type="sibTrans" cxnId="{A2331C0A-BC6F-41C9-A831-C4C3408E7318}">
      <dgm:prSet/>
      <dgm:spPr/>
      <dgm:t>
        <a:bodyPr/>
        <a:lstStyle/>
        <a:p>
          <a:endParaRPr lang="en-US"/>
        </a:p>
      </dgm:t>
    </dgm:pt>
    <dgm:pt modelId="{7DE850E4-22BC-4189-B206-6C38166DF1B7}" type="pres">
      <dgm:prSet presAssocID="{29F456CE-05E4-4243-9B91-8CAC99B9EC54}" presName="CompostProcess" presStyleCnt="0">
        <dgm:presLayoutVars>
          <dgm:dir/>
          <dgm:resizeHandles val="exact"/>
        </dgm:presLayoutVars>
      </dgm:prSet>
      <dgm:spPr/>
    </dgm:pt>
    <dgm:pt modelId="{65DF6D8B-2F47-496F-9A9C-87230615920C}" type="pres">
      <dgm:prSet presAssocID="{29F456CE-05E4-4243-9B91-8CAC99B9EC54}" presName="arrow" presStyleLbl="bgShp" presStyleIdx="0" presStyleCnt="1"/>
      <dgm:spPr/>
    </dgm:pt>
    <dgm:pt modelId="{128AD8F9-E10B-449B-9107-B607E0959E31}" type="pres">
      <dgm:prSet presAssocID="{29F456CE-05E4-4243-9B91-8CAC99B9EC54}" presName="linearProcess" presStyleCnt="0"/>
      <dgm:spPr/>
    </dgm:pt>
    <dgm:pt modelId="{5332ECF7-3349-42D2-A608-D332A9E39B0F}" type="pres">
      <dgm:prSet presAssocID="{B1753103-0991-4553-BF36-AED41243C064}" presName="textNode" presStyleLbl="node1" presStyleIdx="0" presStyleCnt="3">
        <dgm:presLayoutVars>
          <dgm:bulletEnabled val="1"/>
        </dgm:presLayoutVars>
      </dgm:prSet>
      <dgm:spPr/>
    </dgm:pt>
    <dgm:pt modelId="{07095286-808A-4DDC-9357-672531B88982}" type="pres">
      <dgm:prSet presAssocID="{C2909BA6-C1A0-4A3D-9097-910A52BCFE8D}" presName="sibTrans" presStyleCnt="0"/>
      <dgm:spPr/>
    </dgm:pt>
    <dgm:pt modelId="{020DC43E-E2E2-4754-B3DB-D1FDEF1D3174}" type="pres">
      <dgm:prSet presAssocID="{363AA924-69E0-4C6D-8FE0-0A8C17095D9E}" presName="textNode" presStyleLbl="node1" presStyleIdx="1" presStyleCnt="3">
        <dgm:presLayoutVars>
          <dgm:bulletEnabled val="1"/>
        </dgm:presLayoutVars>
      </dgm:prSet>
      <dgm:spPr/>
    </dgm:pt>
    <dgm:pt modelId="{B8244E26-5A86-46DC-9551-CD50F545F526}" type="pres">
      <dgm:prSet presAssocID="{11737132-E2E5-4D06-8488-63913F02FCB3}" presName="sibTrans" presStyleCnt="0"/>
      <dgm:spPr/>
    </dgm:pt>
    <dgm:pt modelId="{5C6F0EBE-2407-47C2-87C9-1395FE8AE065}" type="pres">
      <dgm:prSet presAssocID="{F47E09DF-77EB-4A78-9D65-E94E10790947}" presName="textNode" presStyleLbl="node1" presStyleIdx="2" presStyleCnt="3">
        <dgm:presLayoutVars>
          <dgm:bulletEnabled val="1"/>
        </dgm:presLayoutVars>
      </dgm:prSet>
      <dgm:spPr/>
    </dgm:pt>
  </dgm:ptLst>
  <dgm:cxnLst>
    <dgm:cxn modelId="{428C3603-2098-4886-99B5-1E35C13D02D2}" type="presOf" srcId="{363AA924-69E0-4C6D-8FE0-0A8C17095D9E}" destId="{020DC43E-E2E2-4754-B3DB-D1FDEF1D3174}" srcOrd="0" destOrd="0" presId="urn:microsoft.com/office/officeart/2005/8/layout/hProcess9"/>
    <dgm:cxn modelId="{60425706-9A6C-4309-BE9B-D4F30D33D277}" srcId="{29F456CE-05E4-4243-9B91-8CAC99B9EC54}" destId="{363AA924-69E0-4C6D-8FE0-0A8C17095D9E}" srcOrd="1" destOrd="0" parTransId="{2D416B09-4195-4A25-8C58-40A486990C9D}" sibTransId="{11737132-E2E5-4D06-8488-63913F02FCB3}"/>
    <dgm:cxn modelId="{A2331C0A-BC6F-41C9-A831-C4C3408E7318}" srcId="{29F456CE-05E4-4243-9B91-8CAC99B9EC54}" destId="{F47E09DF-77EB-4A78-9D65-E94E10790947}" srcOrd="2" destOrd="0" parTransId="{D195DF09-0F3C-47B3-9A15-A796836C51FE}" sibTransId="{E4CB47CD-05A7-4EF7-8A5F-C340D6634646}"/>
    <dgm:cxn modelId="{11937D0A-DC3F-4069-BD05-627E5C238EF7}" type="presOf" srcId="{29F456CE-05E4-4243-9B91-8CAC99B9EC54}" destId="{7DE850E4-22BC-4189-B206-6C38166DF1B7}" srcOrd="0" destOrd="0" presId="urn:microsoft.com/office/officeart/2005/8/layout/hProcess9"/>
    <dgm:cxn modelId="{3E733832-A61B-4C01-BE0F-35FC81102BF1}" srcId="{29F456CE-05E4-4243-9B91-8CAC99B9EC54}" destId="{B1753103-0991-4553-BF36-AED41243C064}" srcOrd="0" destOrd="0" parTransId="{9D52EB92-3C14-48AF-8ADB-FFE6022120CD}" sibTransId="{C2909BA6-C1A0-4A3D-9097-910A52BCFE8D}"/>
    <dgm:cxn modelId="{2000515F-3CC8-4E85-AA32-7D4047F467A5}" type="presOf" srcId="{F47E09DF-77EB-4A78-9D65-E94E10790947}" destId="{5C6F0EBE-2407-47C2-87C9-1395FE8AE065}" srcOrd="0" destOrd="0" presId="urn:microsoft.com/office/officeart/2005/8/layout/hProcess9"/>
    <dgm:cxn modelId="{F7B4D7EF-9F94-4B12-AF6A-4A2E849BDF93}" type="presOf" srcId="{B1753103-0991-4553-BF36-AED41243C064}" destId="{5332ECF7-3349-42D2-A608-D332A9E39B0F}" srcOrd="0" destOrd="0" presId="urn:microsoft.com/office/officeart/2005/8/layout/hProcess9"/>
    <dgm:cxn modelId="{853AA563-580D-493B-B74F-AED071239CF6}" type="presParOf" srcId="{7DE850E4-22BC-4189-B206-6C38166DF1B7}" destId="{65DF6D8B-2F47-496F-9A9C-87230615920C}" srcOrd="0" destOrd="0" presId="urn:microsoft.com/office/officeart/2005/8/layout/hProcess9"/>
    <dgm:cxn modelId="{DA390671-3040-49A6-912D-8D26F1996F4D}" type="presParOf" srcId="{7DE850E4-22BC-4189-B206-6C38166DF1B7}" destId="{128AD8F9-E10B-449B-9107-B607E0959E31}" srcOrd="1" destOrd="0" presId="urn:microsoft.com/office/officeart/2005/8/layout/hProcess9"/>
    <dgm:cxn modelId="{B53BCA5C-E296-4639-897B-7334C4132B37}" type="presParOf" srcId="{128AD8F9-E10B-449B-9107-B607E0959E31}" destId="{5332ECF7-3349-42D2-A608-D332A9E39B0F}" srcOrd="0" destOrd="0" presId="urn:microsoft.com/office/officeart/2005/8/layout/hProcess9"/>
    <dgm:cxn modelId="{BDA3A533-FEDD-4E51-B695-EC91C695D6C6}" type="presParOf" srcId="{128AD8F9-E10B-449B-9107-B607E0959E31}" destId="{07095286-808A-4DDC-9357-672531B88982}" srcOrd="1" destOrd="0" presId="urn:microsoft.com/office/officeart/2005/8/layout/hProcess9"/>
    <dgm:cxn modelId="{150CEDE3-81F4-4009-817D-DBDE54815127}" type="presParOf" srcId="{128AD8F9-E10B-449B-9107-B607E0959E31}" destId="{020DC43E-E2E2-4754-B3DB-D1FDEF1D3174}" srcOrd="2" destOrd="0" presId="urn:microsoft.com/office/officeart/2005/8/layout/hProcess9"/>
    <dgm:cxn modelId="{C85B4E47-B5F8-427C-9A33-4469B49701A5}" type="presParOf" srcId="{128AD8F9-E10B-449B-9107-B607E0959E31}" destId="{B8244E26-5A86-46DC-9551-CD50F545F526}" srcOrd="3" destOrd="0" presId="urn:microsoft.com/office/officeart/2005/8/layout/hProcess9"/>
    <dgm:cxn modelId="{8CD05C6C-3CB6-4DD1-A08B-FC648440C71E}" type="presParOf" srcId="{128AD8F9-E10B-449B-9107-B607E0959E31}" destId="{5C6F0EBE-2407-47C2-87C9-1395FE8AE065}"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DF6D8B-2F47-496F-9A9C-87230615920C}">
      <dsp:nvSpPr>
        <dsp:cNvPr id="0" name=""/>
        <dsp:cNvSpPr/>
      </dsp:nvSpPr>
      <dsp:spPr>
        <a:xfrm>
          <a:off x="621823" y="0"/>
          <a:ext cx="7047335" cy="4724399"/>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332ECF7-3349-42D2-A608-D332A9E39B0F}">
      <dsp:nvSpPr>
        <dsp:cNvPr id="0" name=""/>
        <dsp:cNvSpPr/>
      </dsp:nvSpPr>
      <dsp:spPr>
        <a:xfrm>
          <a:off x="5123" y="1417319"/>
          <a:ext cx="2667268" cy="18897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Introduction Dialog</a:t>
          </a:r>
        </a:p>
      </dsp:txBody>
      <dsp:txXfrm>
        <a:off x="97373" y="1509569"/>
        <a:ext cx="2482768" cy="1705260"/>
      </dsp:txXfrm>
    </dsp:sp>
    <dsp:sp modelId="{020DC43E-E2E2-4754-B3DB-D1FDEF1D3174}">
      <dsp:nvSpPr>
        <dsp:cNvPr id="0" name=""/>
        <dsp:cNvSpPr/>
      </dsp:nvSpPr>
      <dsp:spPr>
        <a:xfrm>
          <a:off x="2811857" y="1417319"/>
          <a:ext cx="2667268" cy="18897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User Info Dialog</a:t>
          </a:r>
        </a:p>
      </dsp:txBody>
      <dsp:txXfrm>
        <a:off x="2904107" y="1509569"/>
        <a:ext cx="2482768" cy="1705260"/>
      </dsp:txXfrm>
    </dsp:sp>
    <dsp:sp modelId="{5C6F0EBE-2407-47C2-87C9-1395FE8AE065}">
      <dsp:nvSpPr>
        <dsp:cNvPr id="0" name=""/>
        <dsp:cNvSpPr/>
      </dsp:nvSpPr>
      <dsp:spPr>
        <a:xfrm>
          <a:off x="5618590" y="1417319"/>
          <a:ext cx="2667268" cy="18897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Reservation Dialog</a:t>
          </a:r>
        </a:p>
      </dsp:txBody>
      <dsp:txXfrm>
        <a:off x="5710840" y="1509569"/>
        <a:ext cx="2482768" cy="170526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Microsoft Build 2016</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5/4/2017 11:18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3-13T01:57:42.677"/>
    </inkml:context>
    <inkml:brush xml:id="br0">
      <inkml:brushProperty name="width" value="0.025" units="cm"/>
      <inkml:brushProperty name="height" value="0.025" units="cm"/>
      <inkml:brushProperty name="color" value="#ED1C24"/>
      <inkml:brushProperty name="ignorePressure" value="1"/>
    </inkml:brush>
  </inkml:definitions>
  <inkml:traceGroup>
    <inkml:annotationXML>
      <emma:emma xmlns:emma="http://www.w3.org/2003/04/emma" version="1.0">
        <emma:interpretation id="{0B508F5B-A616-422E-A513-D025E9FC92BF}" emma:medium="tactile" emma:mode="ink">
          <msink:context xmlns:msink="http://schemas.microsoft.com/ink/2010/main" type="inkDrawing"/>
        </emma:interpretation>
      </emma:emma>
    </inkml:annotationXML>
    <inkml:trace contextRef="#ctx0" brushRef="#br0">386 10299</inkml:trace>
  </inkml:traceGroup>
</inkml:ink>
</file>

<file path=ppt/media/hdphoto1.wdp>
</file>

<file path=ppt/media/hdphoto2.wdp>
</file>

<file path=ppt/media/hdphoto3.wdp>
</file>

<file path=ppt/media/hdphoto4.wdp>
</file>

<file path=ppt/media/hdphoto5.wdp>
</file>

<file path=ppt/media/image10.jp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3.jp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png>
</file>

<file path=ppt/media/image28.png>
</file>

<file path=ppt/media/image29.jpg>
</file>

<file path=ppt/media/image3.png>
</file>

<file path=ppt/media/image30.png>
</file>

<file path=ppt/media/image31.png>
</file>

<file path=ppt/media/image32.jpg>
</file>

<file path=ppt/media/image34.png>
</file>

<file path=ppt/media/image36.PNG>
</file>

<file path=ppt/media/image37.JPG>
</file>

<file path=ppt/media/image38.png>
</file>

<file path=ppt/media/image39.png>
</file>

<file path=ppt/media/image4.png>
</file>

<file path=ppt/media/image40.png>
</file>

<file path=ppt/media/image41.jpg>
</file>

<file path=ppt/media/image42.jpg>
</file>

<file path=ppt/media/image43.png>
</file>

<file path=ppt/media/image44.jpeg>
</file>

<file path=ppt/media/image45.tmp>
</file>

<file path=ppt/media/image46.gif>
</file>

<file path=ppt/media/image47.png>
</file>

<file path=ppt/media/image48.png>
</file>

<file path=ppt/media/image49.png>
</file>

<file path=ppt/media/image50.tmp>
</file>

<file path=ppt/media/image51.png>
</file>

<file path=ppt/media/image52.jpg>
</file>

<file path=ppt/media/image53.jpeg>
</file>

<file path=ppt/media/image54.jpg>
</file>

<file path=ppt/media/image55.jpg>
</file>

<file path=ppt/media/image56.jpg>
</file>

<file path=ppt/media/image57.jpg>
</file>

<file path=ppt/media/image58.jpg>
</file>

<file path=ppt/media/image59.jpg>
</file>

<file path=ppt/media/image6.png>
</file>

<file path=ppt/media/image60.jpg>
</file>

<file path=ppt/media/image61.jpg>
</file>

<file path=ppt/media/image62.jpg>
</file>

<file path=ppt/media/image63.jpg>
</file>

<file path=ppt/media/image64.jpg>
</file>

<file path=ppt/media/image65.jpg>
</file>

<file path=ppt/media/image66.png>
</file>

<file path=ppt/media/image67.jpg>
</file>

<file path=ppt/media/image68.jpg>
</file>

<file path=ppt/media/image69.png>
</file>

<file path=ppt/media/image7.jpg>
</file>

<file path=ppt/media/image70.jp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svg>
</file>

<file path=ppt/media/image82.jpeg>
</file>

<file path=ppt/media/image83.png>
</file>

<file path=ppt/media/image84.tiff>
</file>

<file path=ppt/media/image85.tiff>
</file>

<file path=ppt/media/image86.tiff>
</file>

<file path=ppt/media/image87.tiff>
</file>

<file path=ppt/media/image88.tiff>
</file>

<file path=ppt/media/image89.tiff>
</file>

<file path=ppt/media/image9.png>
</file>

<file path=ppt/media/image90.tiff>
</file>

<file path=ppt/media/image91.tiff>
</file>

<file path=ppt/media/image92.tiff>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Microsoft Build 2016</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5/4/2017 11:17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D1E034-5232-41F8-B991-F18E5FA0EB1B}"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099924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5/4/2017 11:21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2020670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5/4/2017 11:21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5135366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dirty="0"/>
          </a:p>
        </p:txBody>
      </p:sp>
    </p:spTree>
    <p:extLst>
      <p:ext uri="{BB962C8B-B14F-4D97-AF65-F5344CB8AC3E}">
        <p14:creationId xmlns:p14="http://schemas.microsoft.com/office/powerpoint/2010/main" val="6951326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dirty="0"/>
          </a:p>
        </p:txBody>
      </p:sp>
    </p:spTree>
    <p:extLst>
      <p:ext uri="{BB962C8B-B14F-4D97-AF65-F5344CB8AC3E}">
        <p14:creationId xmlns:p14="http://schemas.microsoft.com/office/powerpoint/2010/main" val="9092504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dirty="0"/>
          </a:p>
        </p:txBody>
      </p:sp>
    </p:spTree>
    <p:extLst>
      <p:ext uri="{BB962C8B-B14F-4D97-AF65-F5344CB8AC3E}">
        <p14:creationId xmlns:p14="http://schemas.microsoft.com/office/powerpoint/2010/main" val="9728893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8832920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5/4/2017 11:23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2091283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5/4/2017 11:23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37445575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5/4/2017 11:23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12298023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5/4/2017 11:23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1352451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5/4/2017 11:17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21317333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9122441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5/4/2017 11:23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27</a:t>
            </a:fld>
            <a:endParaRPr lang="en-US" dirty="0">
              <a:solidFill>
                <a:prstClr val="black"/>
              </a:solidFill>
            </a:endParaRPr>
          </a:p>
        </p:txBody>
      </p:sp>
    </p:spTree>
    <p:extLst>
      <p:ext uri="{BB962C8B-B14F-4D97-AF65-F5344CB8AC3E}">
        <p14:creationId xmlns:p14="http://schemas.microsoft.com/office/powerpoint/2010/main" val="33859164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5/4/2017 11:23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28</a:t>
            </a:fld>
            <a:endParaRPr lang="en-US" dirty="0">
              <a:solidFill>
                <a:prstClr val="black"/>
              </a:solidFill>
            </a:endParaRPr>
          </a:p>
        </p:txBody>
      </p:sp>
    </p:spTree>
    <p:extLst>
      <p:ext uri="{BB962C8B-B14F-4D97-AF65-F5344CB8AC3E}">
        <p14:creationId xmlns:p14="http://schemas.microsoft.com/office/powerpoint/2010/main" val="18584884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5/4/2017 11:23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3008633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http://blog.algorithmia.com/introduction-natural-language-processing-nlp/ </a:t>
            </a:r>
          </a:p>
          <a:p>
            <a:endParaRPr lang="en-US" dirty="0"/>
          </a:p>
          <a:p>
            <a:r>
              <a:rPr lang="en-US" dirty="0"/>
              <a:t>https://www.youtube.com/watch?v=8S3qHHUKqYk </a:t>
            </a:r>
          </a:p>
          <a:p>
            <a:endParaRPr lang="en-US" dirty="0"/>
          </a:p>
          <a:p>
            <a:r>
              <a:rPr lang="en-US" dirty="0"/>
              <a:t>Tons of stuff here : http://blog.algorithmia.com/introduction-natural-language-processing-nlp/ </a:t>
            </a:r>
          </a:p>
          <a:p>
            <a:endParaRPr lang="en-US" dirty="0"/>
          </a:p>
          <a:p>
            <a:r>
              <a:rPr lang="en-US" dirty="0"/>
              <a:t>Human generated language. </a:t>
            </a:r>
          </a:p>
          <a:p>
            <a:endParaRPr lang="en-US" dirty="0"/>
          </a:p>
          <a:p>
            <a:r>
              <a:rPr lang="en-US" dirty="0"/>
              <a:t>spam</a:t>
            </a:r>
            <a:r>
              <a:rPr lang="en-US" baseline="0" dirty="0"/>
              <a:t> detection</a:t>
            </a:r>
          </a:p>
          <a:p>
            <a:endParaRPr lang="en-US" dirty="0"/>
          </a:p>
          <a:p>
            <a:r>
              <a:rPr lang="en-US" dirty="0"/>
              <a:t>Millennial speak</a:t>
            </a:r>
          </a:p>
          <a:p>
            <a:r>
              <a:rPr lang="en-US" dirty="0"/>
              <a:t>On fleek</a:t>
            </a:r>
          </a:p>
          <a:p>
            <a:r>
              <a:rPr lang="en-US" dirty="0"/>
              <a:t>Bae</a:t>
            </a:r>
          </a:p>
          <a:p>
            <a:r>
              <a:rPr lang="en-US" dirty="0"/>
              <a:t>Dabbing</a:t>
            </a:r>
          </a:p>
          <a:p>
            <a:r>
              <a:rPr lang="en-US" dirty="0"/>
              <a:t>Yolo</a:t>
            </a:r>
          </a:p>
          <a:p>
            <a:r>
              <a:rPr lang="en-US" dirty="0"/>
              <a:t>Throwing Shade</a:t>
            </a:r>
          </a:p>
          <a:p>
            <a:endParaRPr lang="en-US" dirty="0"/>
          </a:p>
          <a:p>
            <a:r>
              <a:rPr lang="en-US" dirty="0"/>
              <a:t>To may, the ability of the</a:t>
            </a:r>
            <a:r>
              <a:rPr lang="en-US" baseline="0" dirty="0"/>
              <a:t> computer to process language as skillfully as we do will signal the arrival of truly intelligent machines. The basis of this belief is the fact </a:t>
            </a:r>
            <a:r>
              <a:rPr lang="en-US" baseline="0" dirty="0" err="1"/>
              <a:t>tht</a:t>
            </a:r>
            <a:r>
              <a:rPr lang="en-US" baseline="0" dirty="0"/>
              <a:t> the effective use of language is intertwined with our general cognitive abilities. Among the first to consider the computational implications of this intimate connection was Alan Turing. </a:t>
            </a:r>
            <a:endParaRPr lang="en-US" dirty="0"/>
          </a:p>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5/4/2017 11:21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38919728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http://blog.algorithmia.com/introduction-natural-language-processing-nlp/ </a:t>
            </a:r>
          </a:p>
          <a:p>
            <a:endParaRPr lang="en-US" dirty="0"/>
          </a:p>
          <a:p>
            <a:r>
              <a:rPr lang="en-US" dirty="0"/>
              <a:t>https://www.youtube.com/watch?v=8S3qHHUKqYk </a:t>
            </a:r>
          </a:p>
          <a:p>
            <a:endParaRPr lang="en-US" dirty="0"/>
          </a:p>
          <a:p>
            <a:r>
              <a:rPr lang="en-US" dirty="0"/>
              <a:t>Tons of stuff here : http://blog.algorithmia.com/introduction-natural-language-processing-nlp/ </a:t>
            </a:r>
          </a:p>
          <a:p>
            <a:endParaRPr lang="en-US" dirty="0"/>
          </a:p>
          <a:p>
            <a:r>
              <a:rPr lang="en-US" dirty="0"/>
              <a:t>Human generated language. </a:t>
            </a:r>
          </a:p>
          <a:p>
            <a:endParaRPr lang="en-US" dirty="0"/>
          </a:p>
          <a:p>
            <a:r>
              <a:rPr lang="en-US" dirty="0"/>
              <a:t>spam</a:t>
            </a:r>
            <a:r>
              <a:rPr lang="en-US" baseline="0" dirty="0"/>
              <a:t> detection</a:t>
            </a:r>
          </a:p>
          <a:p>
            <a:endParaRPr lang="en-US" dirty="0"/>
          </a:p>
          <a:p>
            <a:r>
              <a:rPr lang="en-US" dirty="0"/>
              <a:t>Millennial speak</a:t>
            </a:r>
          </a:p>
          <a:p>
            <a:r>
              <a:rPr lang="en-US" dirty="0"/>
              <a:t>On fleek</a:t>
            </a:r>
          </a:p>
          <a:p>
            <a:r>
              <a:rPr lang="en-US" dirty="0"/>
              <a:t>Bae</a:t>
            </a:r>
          </a:p>
          <a:p>
            <a:r>
              <a:rPr lang="en-US" dirty="0"/>
              <a:t>Dabbing</a:t>
            </a:r>
          </a:p>
          <a:p>
            <a:r>
              <a:rPr lang="en-US" dirty="0"/>
              <a:t>Yolo</a:t>
            </a:r>
          </a:p>
          <a:p>
            <a:r>
              <a:rPr lang="en-US" dirty="0"/>
              <a:t>Throwing Shade</a:t>
            </a:r>
          </a:p>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5/4/2017 11:21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22302505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http://blog.algorithmia.com/introduction-natural-language-processing-nlp/ </a:t>
            </a:r>
          </a:p>
          <a:p>
            <a:endParaRPr lang="en-US" dirty="0"/>
          </a:p>
          <a:p>
            <a:r>
              <a:rPr lang="en-US" dirty="0"/>
              <a:t>https://www.youtube.com/watch?v=8S3qHHUKqYk </a:t>
            </a:r>
          </a:p>
          <a:p>
            <a:endParaRPr lang="en-US" dirty="0"/>
          </a:p>
          <a:p>
            <a:r>
              <a:rPr lang="en-US" dirty="0"/>
              <a:t>Tons of stuff here : http://blog.algorithmia.com/introduction-natural-language-processing-nlp/ </a:t>
            </a:r>
          </a:p>
          <a:p>
            <a:endParaRPr lang="en-US" dirty="0"/>
          </a:p>
          <a:p>
            <a:r>
              <a:rPr lang="en-US" dirty="0"/>
              <a:t>Human generated language. </a:t>
            </a:r>
          </a:p>
          <a:p>
            <a:endParaRPr lang="en-US" dirty="0"/>
          </a:p>
          <a:p>
            <a:r>
              <a:rPr lang="en-US" dirty="0"/>
              <a:t>spam</a:t>
            </a:r>
            <a:r>
              <a:rPr lang="en-US" baseline="0" dirty="0"/>
              <a:t> detection</a:t>
            </a:r>
          </a:p>
          <a:p>
            <a:endParaRPr lang="en-US" dirty="0"/>
          </a:p>
          <a:p>
            <a:r>
              <a:rPr lang="en-US" dirty="0"/>
              <a:t>Millennial speak</a:t>
            </a:r>
          </a:p>
          <a:p>
            <a:r>
              <a:rPr lang="en-US" dirty="0"/>
              <a:t>On fleek</a:t>
            </a:r>
          </a:p>
          <a:p>
            <a:r>
              <a:rPr lang="en-US" dirty="0"/>
              <a:t>Bae</a:t>
            </a:r>
          </a:p>
          <a:p>
            <a:r>
              <a:rPr lang="en-US" dirty="0"/>
              <a:t>Dabbing</a:t>
            </a:r>
          </a:p>
          <a:p>
            <a:r>
              <a:rPr lang="en-US" dirty="0"/>
              <a:t>Yolo</a:t>
            </a:r>
          </a:p>
          <a:p>
            <a:r>
              <a:rPr lang="en-US" dirty="0"/>
              <a:t>Throwing Shade</a:t>
            </a:r>
          </a:p>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5/4/2017 11:21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25794693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5/4/2017 11:17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213377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5/4/2017 11:17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35509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5/4/2017 11:17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0075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5/4/2017 11:17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240047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5/4/2017 11:17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232410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5/4/2017 11:17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791558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5/4/2017 11:17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216177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5/4/2017 11:17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806707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5/4/2017 11:17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46628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19497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5/4/2017 11:17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385098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they were not very useful,</a:t>
            </a:r>
            <a:r>
              <a:rPr lang="en-US" baseline="0" dirty="0"/>
              <a:t> just a simple experiment. </a:t>
            </a:r>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5/4/2017 11:17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2940238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5/4/2017 11:17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660523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http://blog.algorithmia.com/introduction-natural-language-processing-nlp/ </a:t>
            </a:r>
          </a:p>
          <a:p>
            <a:endParaRPr lang="en-US" dirty="0"/>
          </a:p>
          <a:p>
            <a:r>
              <a:rPr lang="en-US" dirty="0"/>
              <a:t>https://www.youtube.com/watch?v=8S3qHHUKqYk </a:t>
            </a:r>
          </a:p>
          <a:p>
            <a:endParaRPr lang="en-US" dirty="0"/>
          </a:p>
          <a:p>
            <a:r>
              <a:rPr lang="en-US" dirty="0"/>
              <a:t>Tons of stuff here : http://blog.algorithmia.com/introduction-natural-language-processing-nlp/ </a:t>
            </a:r>
          </a:p>
          <a:p>
            <a:endParaRPr lang="en-US" dirty="0"/>
          </a:p>
          <a:p>
            <a:r>
              <a:rPr lang="en-US" dirty="0"/>
              <a:t>Human generated language. </a:t>
            </a:r>
          </a:p>
          <a:p>
            <a:endParaRPr lang="en-US" dirty="0"/>
          </a:p>
          <a:p>
            <a:r>
              <a:rPr lang="en-US" dirty="0"/>
              <a:t>spam</a:t>
            </a:r>
            <a:r>
              <a:rPr lang="en-US" baseline="0" dirty="0"/>
              <a:t> detection</a:t>
            </a:r>
          </a:p>
          <a:p>
            <a:endParaRPr lang="en-US" dirty="0"/>
          </a:p>
          <a:p>
            <a:r>
              <a:rPr lang="en-US" dirty="0"/>
              <a:t>Millennial speak</a:t>
            </a:r>
          </a:p>
          <a:p>
            <a:r>
              <a:rPr lang="en-US" dirty="0"/>
              <a:t>On fleek</a:t>
            </a:r>
          </a:p>
          <a:p>
            <a:r>
              <a:rPr lang="en-US" dirty="0"/>
              <a:t>Bae</a:t>
            </a:r>
          </a:p>
          <a:p>
            <a:r>
              <a:rPr lang="en-US" dirty="0"/>
              <a:t>Dabbing</a:t>
            </a:r>
          </a:p>
          <a:p>
            <a:r>
              <a:rPr lang="en-US" dirty="0"/>
              <a:t>Yolo</a:t>
            </a:r>
          </a:p>
          <a:p>
            <a:r>
              <a:rPr lang="en-US" dirty="0"/>
              <a:t>Throwing Shade</a:t>
            </a:r>
          </a:p>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5/4/2017 11:17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450788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http://blog.algorithmia.com/introduction-natural-language-processing-nlp/ </a:t>
            </a:r>
          </a:p>
          <a:p>
            <a:endParaRPr lang="en-US" dirty="0"/>
          </a:p>
          <a:p>
            <a:r>
              <a:rPr lang="en-US" dirty="0"/>
              <a:t>https://www.youtube.com/watch?v=8S3qHHUKqYk </a:t>
            </a:r>
          </a:p>
          <a:p>
            <a:endParaRPr lang="en-US" dirty="0"/>
          </a:p>
          <a:p>
            <a:r>
              <a:rPr lang="en-US" dirty="0"/>
              <a:t>Tons of stuff here : http://blog.algorithmia.com/introduction-natural-language-processing-nlp/ </a:t>
            </a:r>
          </a:p>
          <a:p>
            <a:endParaRPr lang="en-US" dirty="0"/>
          </a:p>
          <a:p>
            <a:r>
              <a:rPr lang="en-US" dirty="0"/>
              <a:t>Human generated language. </a:t>
            </a:r>
          </a:p>
          <a:p>
            <a:endParaRPr lang="en-US" dirty="0"/>
          </a:p>
          <a:p>
            <a:r>
              <a:rPr lang="en-US" dirty="0"/>
              <a:t>spam</a:t>
            </a:r>
            <a:r>
              <a:rPr lang="en-US" baseline="0" dirty="0"/>
              <a:t> detection</a:t>
            </a:r>
          </a:p>
          <a:p>
            <a:endParaRPr lang="en-US" dirty="0"/>
          </a:p>
          <a:p>
            <a:r>
              <a:rPr lang="en-US" dirty="0"/>
              <a:t>Millennial speak</a:t>
            </a:r>
          </a:p>
          <a:p>
            <a:r>
              <a:rPr lang="en-US" dirty="0"/>
              <a:t>On fleek</a:t>
            </a:r>
          </a:p>
          <a:p>
            <a:r>
              <a:rPr lang="en-US" dirty="0"/>
              <a:t>Bae</a:t>
            </a:r>
          </a:p>
          <a:p>
            <a:r>
              <a:rPr lang="en-US" dirty="0"/>
              <a:t>Dabbing</a:t>
            </a:r>
          </a:p>
          <a:p>
            <a:r>
              <a:rPr lang="en-US" dirty="0"/>
              <a:t>Yolo</a:t>
            </a:r>
          </a:p>
          <a:p>
            <a:r>
              <a:rPr lang="en-US" dirty="0"/>
              <a:t>Throwing Shade</a:t>
            </a:r>
          </a:p>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5/4/2017 11:17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4423671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7" name="Slide Number Placeholder 6"/>
          <p:cNvSpPr>
            <a:spLocks noGrp="1"/>
          </p:cNvSpPr>
          <p:nvPr>
            <p:ph type="sldNum" sz="quarter" idx="13"/>
          </p:nvPr>
        </p:nvSpPr>
        <p:spPr/>
        <p:txBody>
          <a:bodyPr/>
          <a:lstStyle/>
          <a:p>
            <a:pPr defTabSz="931774">
              <a:defRPr/>
            </a:pPr>
            <a:fld id="{B4008EB6-D09E-4580-8CD6-DDB14511944F}" type="slidenum">
              <a:rPr lang="en-US" sz="1800" kern="0">
                <a:solidFill>
                  <a:sysClr val="windowText" lastClr="000000"/>
                </a:solidFill>
              </a:rPr>
              <a:pPr defTabSz="931774">
                <a:defRPr/>
              </a:pPr>
              <a:t>13</a:t>
            </a:fld>
            <a:endParaRPr lang="en-US" sz="1800" kern="0" dirty="0">
              <a:solidFill>
                <a:sysClr val="windowText" lastClr="000000"/>
              </a:solidFill>
            </a:endParaRPr>
          </a:p>
        </p:txBody>
      </p:sp>
    </p:spTree>
    <p:extLst>
      <p:ext uri="{BB962C8B-B14F-4D97-AF65-F5344CB8AC3E}">
        <p14:creationId xmlns:p14="http://schemas.microsoft.com/office/powerpoint/2010/main" val="5797127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5/4/2017 11:21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27433406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4.jpeg"/><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jpg"/><Relationship Id="rId1" Type="http://schemas.openxmlformats.org/officeDocument/2006/relationships/slideMaster" Target="../slideMasters/slideMaster6.xml"/><Relationship Id="rId4" Type="http://schemas.openxmlformats.org/officeDocument/2006/relationships/image" Target="../media/image24.png"/></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6.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Master" Target="../slideMasters/slideMaster7.xml"/><Relationship Id="rId4" Type="http://schemas.microsoft.com/office/2007/relationships/hdphoto" Target="../media/hdphoto1.wdp"/></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Master" Target="../slideMasters/slideMaster7.xml"/><Relationship Id="rId4" Type="http://schemas.openxmlformats.org/officeDocument/2006/relationships/image" Target="../media/image29.jpg"/></Relationships>
</file>

<file path=ppt/slideLayouts/_rels/slideLayout15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7.png"/><Relationship Id="rId1" Type="http://schemas.openxmlformats.org/officeDocument/2006/relationships/slideMaster" Target="../slideMasters/slideMaster7.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7.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4.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jpg"/><Relationship Id="rId1" Type="http://schemas.openxmlformats.org/officeDocument/2006/relationships/slideMaster" Target="../slideMasters/slideMaster7.xml"/><Relationship Id="rId6" Type="http://schemas.openxmlformats.org/officeDocument/2006/relationships/image" Target="../media/image35.emf"/><Relationship Id="rId5" Type="http://schemas.microsoft.com/office/2007/relationships/hdphoto" Target="../media/hdphoto3.wdp"/><Relationship Id="rId4" Type="http://schemas.openxmlformats.org/officeDocument/2006/relationships/image" Target="../media/image34.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3.xml"/><Relationship Id="rId5" Type="http://schemas.openxmlformats.org/officeDocument/2006/relationships/image" Target="../media/image9.png"/><Relationship Id="rId4" Type="http://schemas.microsoft.com/office/2007/relationships/hdphoto" Target="../media/hdphoto2.wdp"/></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559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8016352"/>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13684952"/>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3897022"/>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nk - Whit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9335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25269312"/>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92889"/>
            <a:ext cx="11856403"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dirty="0">
                <a:gradFill>
                  <a:gsLst>
                    <a:gs pos="0">
                      <a:srgbClr val="FFFFFF"/>
                    </a:gs>
                    <a:gs pos="100000">
                      <a:srgbClr val="FFFFFF"/>
                    </a:gs>
                  </a:gsLst>
                  <a:lin ang="5400000" scaled="0"/>
                </a:gradFill>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174697005"/>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106972196"/>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3"/>
            <a:ext cx="12434704" cy="6994521"/>
          </a:xfrm>
          <a:prstGeom prst="rect">
            <a:avLst/>
          </a:prstGeom>
        </p:spPr>
      </p:pic>
      <p:sp>
        <p:nvSpPr>
          <p:cNvPr id="2" name="Rectangle 1"/>
          <p:cNvSpPr/>
          <p:nvPr userDrawn="1"/>
        </p:nvSpPr>
        <p:spPr bwMode="auto">
          <a:xfrm>
            <a:off x="271399" y="2125665"/>
            <a:ext cx="6404041"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74704" y="2125662"/>
            <a:ext cx="6400736" cy="1828800"/>
          </a:xfrm>
          <a:noFill/>
        </p:spPr>
        <p:txBody>
          <a:bodyPr lIns="146304" tIns="91440" rIns="146304" bIns="91440" anchor="t" anchorCtr="0"/>
          <a:lstStyle>
            <a:lvl1pPr>
              <a:defRPr sz="5400" spc="-101"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1" y="3954445"/>
            <a:ext cx="6402389"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457201" y="479426"/>
            <a:ext cx="2101977" cy="401542"/>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457201" y="880969"/>
            <a:ext cx="2101977"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139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55672" y="6149341"/>
            <a:ext cx="1702251" cy="365760"/>
          </a:xfrm>
          <a:prstGeom prst="rect">
            <a:avLst/>
          </a:prstGeom>
        </p:spPr>
      </p:pic>
    </p:spTree>
    <p:extLst>
      <p:ext uri="{BB962C8B-B14F-4D97-AF65-F5344CB8AC3E}">
        <p14:creationId xmlns:p14="http://schemas.microsoft.com/office/powerpoint/2010/main" val="262807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7" y="-634"/>
            <a:ext cx="12435840" cy="6995160"/>
          </a:xfrm>
          <a:prstGeom prst="rect">
            <a:avLst/>
          </a:prstGeom>
        </p:spPr>
      </p:pic>
      <p:sp>
        <p:nvSpPr>
          <p:cNvPr id="2" name="Rectangle 1"/>
          <p:cNvSpPr/>
          <p:nvPr userDrawn="1"/>
        </p:nvSpPr>
        <p:spPr bwMode="auto">
          <a:xfrm>
            <a:off x="5757798" y="2145700"/>
            <a:ext cx="6404041"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5761102" y="2145699"/>
            <a:ext cx="6400736" cy="1828800"/>
          </a:xfrm>
          <a:noFill/>
        </p:spPr>
        <p:txBody>
          <a:bodyPr lIns="146304" tIns="91440" rIns="146304" bIns="91440" anchor="t" anchorCtr="0"/>
          <a:lstStyle>
            <a:lvl1pPr>
              <a:defRPr sz="5400" spc="-101"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50" y="3974481"/>
            <a:ext cx="6402389"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89133" y="6344796"/>
            <a:ext cx="1686559" cy="363258"/>
          </a:xfrm>
          <a:prstGeom prst="rect">
            <a:avLst/>
          </a:prstGeom>
        </p:spPr>
      </p:pic>
    </p:spTree>
    <p:extLst>
      <p:ext uri="{BB962C8B-B14F-4D97-AF65-F5344CB8AC3E}">
        <p14:creationId xmlns:p14="http://schemas.microsoft.com/office/powerpoint/2010/main" val="800516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3" y="-1"/>
            <a:ext cx="15436664" cy="8684366"/>
          </a:xfrm>
          <a:prstGeom prst="rect">
            <a:avLst/>
          </a:prstGeom>
        </p:spPr>
      </p:pic>
      <p:sp>
        <p:nvSpPr>
          <p:cNvPr id="2" name="Rectangle 1"/>
          <p:cNvSpPr/>
          <p:nvPr userDrawn="1"/>
        </p:nvSpPr>
        <p:spPr bwMode="auto">
          <a:xfrm>
            <a:off x="271399" y="2125665"/>
            <a:ext cx="6404041"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74704" y="2125662"/>
            <a:ext cx="6400736" cy="1828800"/>
          </a:xfrm>
          <a:noFill/>
        </p:spPr>
        <p:txBody>
          <a:bodyPr lIns="146304" tIns="91440" rIns="146304" bIns="91440" anchor="t" anchorCtr="0"/>
          <a:lstStyle>
            <a:lvl1pPr>
              <a:defRPr sz="5400" spc="-101"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1" y="3954445"/>
            <a:ext cx="6402389"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2598" y="6164263"/>
            <a:ext cx="1686559" cy="363258"/>
          </a:xfrm>
          <a:prstGeom prst="rect">
            <a:avLst/>
          </a:prstGeom>
        </p:spPr>
      </p:pic>
    </p:spTree>
    <p:extLst>
      <p:ext uri="{BB962C8B-B14F-4D97-AF65-F5344CB8AC3E}">
        <p14:creationId xmlns:p14="http://schemas.microsoft.com/office/powerpoint/2010/main" val="2265814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7"/>
          </a:xfrm>
          <a:noFill/>
        </p:spPr>
        <p:txBody>
          <a:bodyPr lIns="146304" tIns="91440" rIns="146304" bIns="91440" anchor="t" anchorCtr="0"/>
          <a:lstStyle>
            <a:lvl1pPr>
              <a:defRPr sz="5400" spc="-101"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955788"/>
            <a:ext cx="7315137" cy="1828008"/>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7200" y="6149341"/>
            <a:ext cx="1707456" cy="365760"/>
          </a:xfrm>
          <a:prstGeom prst="rect">
            <a:avLst/>
          </a:prstGeom>
        </p:spPr>
      </p:pic>
      <p:sp>
        <p:nvSpPr>
          <p:cNvPr id="8" name="Rectangle 7"/>
          <p:cNvSpPr/>
          <p:nvPr userDrawn="1"/>
        </p:nvSpPr>
        <p:spPr bwMode="auto">
          <a:xfrm>
            <a:off x="457201" y="479426"/>
            <a:ext cx="2101977" cy="401542"/>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457201" y="880969"/>
            <a:ext cx="2101977"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139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Update on slide master</a:t>
            </a:r>
          </a:p>
        </p:txBody>
      </p:sp>
    </p:spTree>
    <p:extLst>
      <p:ext uri="{BB962C8B-B14F-4D97-AF65-F5344CB8AC3E}">
        <p14:creationId xmlns:p14="http://schemas.microsoft.com/office/powerpoint/2010/main" val="5061961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0"/>
            <a:ext cx="11887200" cy="2091819"/>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74" indent="0">
              <a:buNone/>
              <a:defRPr/>
            </a:lvl3pPr>
            <a:lvl4pPr marL="457147" indent="0">
              <a:buNone/>
              <a:defRPr/>
            </a:lvl4pPr>
            <a:lvl5pPr marL="685722"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43412024"/>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104201"/>
          </a:xfrm>
        </p:spPr>
        <p:txBody>
          <a:bodyPr>
            <a:spAutoFit/>
          </a:bodyPr>
          <a:lstStyle>
            <a:lvl1pPr>
              <a:defRPr sz="3599"/>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10260020"/>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1"/>
            <a:ext cx="5486399" cy="198108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48" indent="0">
              <a:buNone/>
              <a:tabLst/>
              <a:defRPr sz="2000"/>
            </a:lvl3pPr>
            <a:lvl4pPr marL="460323" indent="0">
              <a:buNone/>
              <a:defRPr/>
            </a:lvl4pPr>
            <a:lvl5pPr marL="685722"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40" y="1212851"/>
            <a:ext cx="5486399" cy="198108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48" indent="0">
              <a:buNone/>
              <a:tabLst/>
              <a:defRPr sz="2000"/>
            </a:lvl3pPr>
            <a:lvl4pPr marL="460323" indent="0">
              <a:buNone/>
              <a:defRPr/>
            </a:lvl4pPr>
            <a:lvl5pPr marL="685722"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98218152"/>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1"/>
            <a:ext cx="5486399" cy="2491871"/>
          </a:xfrm>
        </p:spPr>
        <p:txBody>
          <a:bodyPr wrap="square">
            <a:spAutoFit/>
          </a:bodyPr>
          <a:lstStyle>
            <a:lvl1pPr marL="287306" indent="-287306">
              <a:spcBef>
                <a:spcPts val="1224"/>
              </a:spcBef>
              <a:buClr>
                <a:schemeClr val="tx1"/>
              </a:buClr>
              <a:buFont typeface="Arial" pitchFamily="34" charset="0"/>
              <a:buChar char="•"/>
              <a:defRPr sz="3199"/>
            </a:lvl1pPr>
            <a:lvl2pPr marL="531105" indent="-233167">
              <a:defRPr sz="2400"/>
            </a:lvl2pPr>
            <a:lvl3pPr marL="699505" indent="-168399">
              <a:tabLst/>
              <a:defRPr sz="2000"/>
            </a:lvl3pPr>
            <a:lvl4pPr marL="880856" indent="-181352">
              <a:defRPr/>
            </a:lvl4pPr>
            <a:lvl5pPr marL="1049257" indent="-16839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40" y="1212851"/>
            <a:ext cx="5486399" cy="2491871"/>
          </a:xfrm>
        </p:spPr>
        <p:txBody>
          <a:bodyPr wrap="square">
            <a:spAutoFit/>
          </a:bodyPr>
          <a:lstStyle>
            <a:lvl1pPr marL="287306" indent="-287306">
              <a:spcBef>
                <a:spcPts val="1224"/>
              </a:spcBef>
              <a:buClr>
                <a:schemeClr val="tx1"/>
              </a:buClr>
              <a:buFont typeface="Arial" pitchFamily="34" charset="0"/>
              <a:buChar char="•"/>
              <a:defRPr sz="3199"/>
            </a:lvl1pPr>
            <a:lvl2pPr marL="531105" indent="-233167">
              <a:defRPr sz="2400"/>
            </a:lvl2pPr>
            <a:lvl3pPr marL="699505" indent="-168399">
              <a:tabLst/>
              <a:defRPr sz="2000"/>
            </a:lvl3pPr>
            <a:lvl4pPr marL="880856" indent="-181352">
              <a:defRPr/>
            </a:lvl4pPr>
            <a:lvl5pPr marL="1049257" indent="-16839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39545492"/>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05709384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2" cy="1185314"/>
          </a:xfrm>
          <a:noFill/>
        </p:spPr>
        <p:txBody>
          <a:bodyPr tIns="91440" bIns="91440" anchor="t" anchorCtr="0">
            <a:spAutoFit/>
          </a:bodyPr>
          <a:lstStyle>
            <a:lvl1pPr>
              <a:defRPr sz="7198" spc="-101"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40" y="3954463"/>
            <a:ext cx="10058400" cy="799866"/>
          </a:xfrm>
          <a:noFill/>
        </p:spPr>
        <p:txBody>
          <a:bodyPr lIns="182880" tIns="146304" rIns="182880" bIns="146304">
            <a:sp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3696766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2" cy="1185314"/>
          </a:xfrm>
          <a:noFill/>
        </p:spPr>
        <p:txBody>
          <a:bodyPr tIns="91440" bIns="91440" anchor="t" anchorCtr="0">
            <a:spAutoFit/>
          </a:bodyPr>
          <a:lstStyle>
            <a:lvl1pPr>
              <a:defRPr lang="en-US" sz="7198" b="0" kern="1200" cap="none" spc="-101"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911370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03479855"/>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6352600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93552445"/>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33298306"/>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7"/>
            <a:ext cx="5486399" cy="2079088"/>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6" y="1"/>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968359224"/>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1128526"/>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512206"/>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5806972"/>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2026658"/>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3" tIns="46633" rIns="46633" bIns="46633"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74641" y="1221158"/>
            <a:ext cx="11887198" cy="206252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1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4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6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7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1007620"/>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92889"/>
            <a:ext cx="11856403" cy="403263"/>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marL="0" marR="0" lvl="0" indent="0" algn="l" defTabSz="932182" rtl="0" eaLnBrk="0" fontAlgn="auto" latinLnBrk="0" hangingPunct="0">
              <a:lnSpc>
                <a:spcPct val="100000"/>
              </a:lnSpc>
              <a:spcBef>
                <a:spcPts val="0"/>
              </a:spcBef>
              <a:spcAft>
                <a:spcPts val="0"/>
              </a:spcAft>
              <a:buClrTx/>
              <a:buSzTx/>
              <a:buFontTx/>
              <a:buNone/>
              <a:tabLst/>
              <a:defRPr/>
            </a:pPr>
            <a:r>
              <a:rPr kumimoji="0" lang="en-US" sz="701"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1" y="3145042"/>
            <a:ext cx="3288506" cy="704445"/>
          </a:xfrm>
          <a:prstGeom prst="rect">
            <a:avLst/>
          </a:prstGeom>
        </p:spPr>
      </p:pic>
    </p:spTree>
    <p:extLst>
      <p:ext uri="{BB962C8B-B14F-4D97-AF65-F5344CB8AC3E}">
        <p14:creationId xmlns:p14="http://schemas.microsoft.com/office/powerpoint/2010/main" val="4078227525"/>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2"/>
            <a:ext cx="11887200" cy="2510095"/>
          </a:xfrm>
          <a:prstGeom prst="rect">
            <a:avLst/>
          </a:prstGeom>
        </p:spPr>
        <p:txBody>
          <a:bodyPr/>
          <a:lstStyle>
            <a:lvl1pPr marL="290480" indent="-290480">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35" indent="-28095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913" indent="-290480">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88" indent="-22857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61" indent="-22857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3"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5640308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37131397"/>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779133670"/>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pic>
        <p:nvPicPr>
          <p:cNvPr id="7" name="Picture 6"/>
          <p:cNvPicPr>
            <a:picLocks noChangeAspect="1"/>
          </p:cNvPicPr>
          <p:nvPr userDrawn="1"/>
        </p:nvPicPr>
        <p:blipFill>
          <a:blip r:embed="rId4"/>
          <a:stretch>
            <a:fillRect/>
          </a:stretch>
        </p:blipFill>
        <p:spPr>
          <a:xfrm>
            <a:off x="4828910" y="493939"/>
            <a:ext cx="7135291" cy="1325880"/>
          </a:xfrm>
          <a:prstGeom prst="rect">
            <a:avLst/>
          </a:prstGeom>
        </p:spPr>
      </p:pic>
    </p:spTree>
    <p:extLst>
      <p:ext uri="{BB962C8B-B14F-4D97-AF65-F5344CB8AC3E}">
        <p14:creationId xmlns:p14="http://schemas.microsoft.com/office/powerpoint/2010/main" val="1217291317"/>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Ref idx="1001">
        <a:schemeClr val="bg2"/>
      </p:bgRef>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75" y="4395788"/>
            <a:ext cx="12433300" cy="2601913"/>
          </a:xfrm>
          <a:prstGeom prst="rect">
            <a:avLst/>
          </a:prstGeom>
          <a:solidFill>
            <a:srgbClr val="4DA0E2"/>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7"/>
          <p:cNvSpPr>
            <a:spLocks noChangeArrowheads="1"/>
          </p:cNvSpPr>
          <p:nvPr userDrawn="1"/>
        </p:nvSpPr>
        <p:spPr bwMode="auto">
          <a:xfrm>
            <a:off x="0" y="5843588"/>
            <a:ext cx="12433301" cy="1154113"/>
          </a:xfrm>
          <a:prstGeom prst="rect">
            <a:avLst/>
          </a:prstGeom>
          <a:solidFill>
            <a:srgbClr val="00188F"/>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Rectangle 8"/>
          <p:cNvSpPr>
            <a:spLocks noChangeArrowheads="1"/>
          </p:cNvSpPr>
          <p:nvPr userDrawn="1"/>
        </p:nvSpPr>
        <p:spPr bwMode="auto">
          <a:xfrm>
            <a:off x="3175" y="3409950"/>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12"/>
          <p:cNvSpPr/>
          <p:nvPr userDrawn="1"/>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551231"/>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1713939"/>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8481738" y="294304"/>
            <a:ext cx="3657600" cy="461665"/>
          </a:xfrm>
        </p:spPr>
        <p:txBody>
          <a:bodyPr/>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5" name="Text Placeholder 16"/>
          <p:cNvSpPr>
            <a:spLocks noGrp="1"/>
          </p:cNvSpPr>
          <p:nvPr>
            <p:ph type="body" sz="quarter" idx="14" hasCustomPrompt="1"/>
          </p:nvPr>
        </p:nvSpPr>
        <p:spPr>
          <a:xfrm>
            <a:off x="274703" y="6026443"/>
            <a:ext cx="3657600" cy="461665"/>
          </a:xfrm>
        </p:spPr>
        <p:txBody>
          <a:bodyPr/>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pic>
        <p:nvPicPr>
          <p:cNvPr id="16" name="Picture 15"/>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206265822"/>
      </p:ext>
    </p:extLst>
  </p:cSld>
  <p:clrMapOvr>
    <a:overrideClrMapping bg1="dk1" tx1="lt1" bg2="dk2" tx2="lt2" accent1="accent1" accent2="accent2" accent3="accent3" accent4="accent4" accent5="accent5" accent6="accent6" hlink="hlink" folHlink="folHlink"/>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4.96142E-6 L -4.34261E-6 4.9614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2.42851E-6 L -3.02783E-6 2.42851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950"/>
                                        <p:tgtEl>
                                          <p:spTgt spid="1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1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1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2.13345E-6 L 1.62369E-6 2.13345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2.09714E-6 L -4.54174E-6 -2.09714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2.42851E-6 L -3.02783E-6 2.42851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tmplLst>
          <p:tmpl>
            <p:tnLst>
              <p:par>
                <p:cTn presetID="63" presetClass="path" presetSubtype="0" decel="100000" fill="hold" nodeType="withEffect">
                  <p:stCondLst>
                    <p:cond delay="700"/>
                  </p:stCondLst>
                  <p:childTnLst>
                    <p:animMotion origin="layout" path="M -0.01455 2.13345E-6 L 1.62369E-6 2.13345E-6 " pathEditMode="relative" rAng="0" ptsTypes="AA">
                      <p:cBhvr>
                        <p:cTn dur="950" fill="hold"/>
                        <p:tgtEl>
                          <p:spTgt spid="17"/>
                        </p:tgtEl>
                        <p:attrNameLst>
                          <p:attrName>ppt_x</p:attrName>
                          <p:attrName>ppt_y</p:attrName>
                        </p:attrNameLst>
                      </p:cBhvr>
                      <p:rCtr x="728" y="0"/>
                    </p:animMotion>
                  </p:childTnLst>
                </p:cTn>
              </p:par>
            </p:tnLst>
          </p:tmpl>
        </p:tmplLst>
      </p:bldP>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tmplLst>
          <p:tmpl>
            <p:tnLst>
              <p:par>
                <p:cTn presetID="63" presetClass="path" presetSubtype="0" decel="100000" fill="hold" nodeType="withEffect">
                  <p:stCondLst>
                    <p:cond delay="700"/>
                  </p:stCondLst>
                  <p:childTnLst>
                    <p:animMotion origin="layout" path="M -0.01455 -2.09714E-6 L -4.54174E-6 -2.09714E-6 " pathEditMode="relative" rAng="0" ptsTypes="AA">
                      <p:cBhvr>
                        <p:cTn dur="950" fill="hold"/>
                        <p:tgtEl>
                          <p:spTgt spid="15"/>
                        </p:tgtEl>
                        <p:attrNameLst>
                          <p:attrName>ppt_x</p:attrName>
                          <p:attrName>ppt_y</p:attrName>
                        </p:attrNameLst>
                      </p:cBhvr>
                      <p:rCtr x="728" y="0"/>
                    </p:animMotion>
                  </p:childTnLst>
                </p:cTn>
              </p:par>
            </p:tnLst>
          </p:tmpl>
        </p:tmplLst>
      </p:bldP>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Slide - STATIC">
    <p:bg>
      <p:bgRef idx="1001">
        <a:schemeClr val="bg2"/>
      </p:bgRef>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505774"/>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1668482"/>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extBox 7"/>
          <p:cNvSpPr txBox="1"/>
          <p:nvPr userDrawn="1"/>
        </p:nvSpPr>
        <p:spPr bwMode="white">
          <a:xfrm>
            <a:off x="4454934" y="6697627"/>
            <a:ext cx="3526606"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363" rtl="0" eaLnBrk="1" latinLnBrk="0" hangingPunct="1"/>
            <a:r>
              <a:rPr lang="en-US" sz="1050"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8504082" y="285943"/>
            <a:ext cx="3657600" cy="461665"/>
          </a:xfrm>
        </p:spPr>
        <p:txBody>
          <a:bodyPr/>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0" name="Text Placeholder 16"/>
          <p:cNvSpPr>
            <a:spLocks noGrp="1"/>
          </p:cNvSpPr>
          <p:nvPr>
            <p:ph type="body" sz="quarter" idx="14" hasCustomPrompt="1"/>
          </p:nvPr>
        </p:nvSpPr>
        <p:spPr>
          <a:xfrm>
            <a:off x="280051" y="6045467"/>
            <a:ext cx="3657600" cy="461665"/>
          </a:xfrm>
        </p:spPr>
        <p:txBody>
          <a:bodyPr/>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pic>
        <p:nvPicPr>
          <p:cNvPr id="11" name="Picture 10"/>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8520715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10382739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2361846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002780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8969051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745492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4249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24779">
                      <a:srgbClr val="000000"/>
                    </a:gs>
                    <a:gs pos="70000">
                      <a:srgbClr val="000000"/>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24779">
                      <a:srgbClr val="000000"/>
                    </a:gs>
                    <a:gs pos="70000">
                      <a:srgbClr val="000000"/>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475625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8116799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406289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42404922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73151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4868863"/>
            <a:ext cx="7315198"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stretch>
            <a:fillRect/>
          </a:stretch>
        </p:blipFill>
        <p:spPr>
          <a:xfrm>
            <a:off x="7757448" y="304193"/>
            <a:ext cx="4409440" cy="6400800"/>
          </a:xfrm>
          <a:prstGeom prst="rect">
            <a:avLst/>
          </a:prstGeom>
        </p:spPr>
      </p:pic>
    </p:spTree>
    <p:extLst>
      <p:ext uri="{BB962C8B-B14F-4D97-AF65-F5344CB8AC3E}">
        <p14:creationId xmlns:p14="http://schemas.microsoft.com/office/powerpoint/2010/main" val="23164156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4571278"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pic>
        <p:nvPicPr>
          <p:cNvPr id="4" name="Picture 3"/>
          <p:cNvPicPr>
            <a:picLocks noChangeAspect="1"/>
          </p:cNvPicPr>
          <p:nvPr userDrawn="1"/>
        </p:nvPicPr>
        <p:blipFill>
          <a:blip r:embed="rId2"/>
          <a:stretch>
            <a:fillRect/>
          </a:stretch>
        </p:blipFill>
        <p:spPr>
          <a:xfrm>
            <a:off x="635" y="3410196"/>
            <a:ext cx="12435840" cy="3104213"/>
          </a:xfrm>
          <a:prstGeom prst="rect">
            <a:avLst/>
          </a:prstGeom>
        </p:spPr>
      </p:pic>
    </p:spTree>
    <p:extLst>
      <p:ext uri="{BB962C8B-B14F-4D97-AF65-F5344CB8AC3E}">
        <p14:creationId xmlns:p14="http://schemas.microsoft.com/office/powerpoint/2010/main" val="26538557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409216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8621918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Tree>
    <p:extLst>
      <p:ext uri="{BB962C8B-B14F-4D97-AF65-F5344CB8AC3E}">
        <p14:creationId xmlns:p14="http://schemas.microsoft.com/office/powerpoint/2010/main" val="25253088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Ref idx="1001">
        <a:schemeClr val="bg2"/>
      </p:bgRef>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lgn="r">
              <a:spcBef>
                <a:spcPts val="0"/>
              </a:spcBef>
              <a:buNone/>
              <a:defRPr sz="3200"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7936170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259077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94288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6330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88687813"/>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81935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5373823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935040"/>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Title Slide_Option 1_Photo 1">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74702" y="2125677"/>
            <a:ext cx="6402388" cy="1828800"/>
          </a:xfrm>
          <a:noFill/>
        </p:spPr>
        <p:txBody>
          <a:bodyPr lIns="146304" tIns="91440" rIns="146304" bIns="91440" anchor="t" anchorCtr="0"/>
          <a:lstStyle>
            <a:lvl1pPr>
              <a:defRPr sz="5400" spc="-100" baseline="0">
                <a:gradFill>
                  <a:gsLst>
                    <a:gs pos="4040">
                      <a:srgbClr val="525252"/>
                    </a:gs>
                    <a:gs pos="17000">
                      <a:srgbClr val="525252"/>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57"/>
            <a:ext cx="6402388" cy="1825625"/>
          </a:xfrm>
        </p:spPr>
        <p:txBody>
          <a:bodyPr tIns="109728" bIns="109728">
            <a:noAutofit/>
          </a:bodyPr>
          <a:lstStyle>
            <a:lvl1pPr marL="0" indent="0">
              <a:spcBef>
                <a:spcPts val="0"/>
              </a:spcBef>
              <a:buNone/>
              <a:defRPr sz="3200">
                <a:gradFill>
                  <a:gsLst>
                    <a:gs pos="4040">
                      <a:srgbClr val="525252"/>
                    </a:gs>
                    <a:gs pos="17000">
                      <a:srgbClr val="525252"/>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115" y="479775"/>
            <a:ext cx="1252817" cy="269191"/>
          </a:xfrm>
          <a:prstGeom prst="rect">
            <a:avLst/>
          </a:prstGeom>
        </p:spPr>
      </p:pic>
      <p:pic>
        <p:nvPicPr>
          <p:cNvPr id="6" name="Picture 2" descr="http://umad.com/img/2015/8/light-gradient-wallpaper-414-463-hd-wallpapers.jpg"/>
          <p:cNvPicPr>
            <a:picLocks noChangeAspect="1" noChangeArrowheads="1"/>
          </p:cNvPicPr>
          <p:nvPr userDrawn="1"/>
        </p:nvPicPr>
        <p:blipFill rotWithShape="1">
          <a:blip r:embed="rId3">
            <a:duotone>
              <a:schemeClr val="bg2">
                <a:shade val="45000"/>
                <a:satMod val="135000"/>
              </a:schemeClr>
              <a:prstClr val="white"/>
            </a:duoton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l="12500" r="12500"/>
          <a:stretch/>
        </p:blipFill>
        <p:spPr bwMode="auto">
          <a:xfrm>
            <a:off x="-1" y="-1"/>
            <a:ext cx="12436475" cy="699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6840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Title Slide_Option 2_Photo 2">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74702" y="2125677"/>
            <a:ext cx="6402388" cy="1828800"/>
          </a:xfrm>
          <a:noFill/>
        </p:spPr>
        <p:txBody>
          <a:bodyPr lIns="146304" tIns="91440" rIns="146304" bIns="91440" anchor="t" anchorCtr="0"/>
          <a:lstStyle>
            <a:lvl1pPr>
              <a:defRPr sz="5400" spc="-100" baseline="0">
                <a:gradFill>
                  <a:gsLst>
                    <a:gs pos="4040">
                      <a:srgbClr val="525252"/>
                    </a:gs>
                    <a:gs pos="17000">
                      <a:srgbClr val="525252"/>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57"/>
            <a:ext cx="6402388" cy="1825625"/>
          </a:xfrm>
        </p:spPr>
        <p:txBody>
          <a:bodyPr tIns="109728" bIns="109728">
            <a:noAutofit/>
          </a:bodyPr>
          <a:lstStyle>
            <a:lvl1pPr marL="0" indent="0">
              <a:spcBef>
                <a:spcPts val="0"/>
              </a:spcBef>
              <a:buNone/>
              <a:defRPr sz="3200">
                <a:gradFill>
                  <a:gsLst>
                    <a:gs pos="4040">
                      <a:srgbClr val="525252"/>
                    </a:gs>
                    <a:gs pos="17000">
                      <a:srgbClr val="525252"/>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200" y="6245909"/>
            <a:ext cx="1252817" cy="269191"/>
          </a:xfrm>
          <a:prstGeom prst="rect">
            <a:avLst/>
          </a:prstGeom>
        </p:spPr>
      </p:pic>
      <p:pic>
        <p:nvPicPr>
          <p:cNvPr id="11" name="Picture 10"/>
          <p:cNvPicPr>
            <a:picLocks noChangeAspect="1"/>
          </p:cNvPicPr>
          <p:nvPr userDrawn="1"/>
        </p:nvPicPr>
        <p:blipFill>
          <a:blip r:embed="rId3"/>
          <a:stretch>
            <a:fillRect/>
          </a:stretch>
        </p:blipFill>
        <p:spPr>
          <a:xfrm>
            <a:off x="10226675" y="6352549"/>
            <a:ext cx="1752600" cy="162551"/>
          </a:xfrm>
          <a:prstGeom prst="rect">
            <a:avLst/>
          </a:prstGeom>
        </p:spPr>
      </p:pic>
      <p:pic>
        <p:nvPicPr>
          <p:cNvPr id="2" name="Picture 1"/>
          <p:cNvPicPr>
            <a:picLocks noChangeAspect="1"/>
          </p:cNvPicPr>
          <p:nvPr userDrawn="1"/>
        </p:nvPicPr>
        <p:blipFill>
          <a:blip r:embed="rId4"/>
          <a:stretch>
            <a:fillRect/>
          </a:stretch>
        </p:blipFill>
        <p:spPr>
          <a:xfrm>
            <a:off x="1037" y="1662"/>
            <a:ext cx="12434400" cy="6991200"/>
          </a:xfrm>
          <a:prstGeom prst="rect">
            <a:avLst/>
          </a:prstGeom>
        </p:spPr>
      </p:pic>
    </p:spTree>
    <p:extLst>
      <p:ext uri="{BB962C8B-B14F-4D97-AF65-F5344CB8AC3E}">
        <p14:creationId xmlns:p14="http://schemas.microsoft.com/office/powerpoint/2010/main" val="3417980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Title Slide White_Option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2" y="2117165"/>
            <a:ext cx="8229535" cy="1837298"/>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dirty="0"/>
              <a:t>Presentation title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200" y="6244762"/>
            <a:ext cx="1256648" cy="270014"/>
          </a:xfrm>
          <a:prstGeom prst="rect">
            <a:avLst/>
          </a:prstGeom>
        </p:spPr>
      </p:pic>
    </p:spTree>
    <p:extLst>
      <p:ext uri="{BB962C8B-B14F-4D97-AF65-F5344CB8AC3E}">
        <p14:creationId xmlns:p14="http://schemas.microsoft.com/office/powerpoint/2010/main" val="3754955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Title Slide White_Option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solidFill>
                  <a:schemeClr val="accent5"/>
                </a:solidFill>
                <a:latin typeface="+mj-lt"/>
              </a:defRPr>
            </a:lvl1pPr>
          </a:lstStyle>
          <a:p>
            <a:pPr lvl="0"/>
            <a:r>
              <a:rPr lang="en-US" dirty="0"/>
              <a:t>Speaker Name</a:t>
            </a:r>
          </a:p>
        </p:txBody>
      </p:sp>
      <p:sp>
        <p:nvSpPr>
          <p:cNvPr id="9" name="Title 1"/>
          <p:cNvSpPr>
            <a:spLocks noGrp="1"/>
          </p:cNvSpPr>
          <p:nvPr>
            <p:ph type="title" hasCustomPrompt="1"/>
          </p:nvPr>
        </p:nvSpPr>
        <p:spPr>
          <a:xfrm>
            <a:off x="274702" y="2117165"/>
            <a:ext cx="8229535" cy="1837298"/>
          </a:xfrm>
          <a:noFill/>
        </p:spPr>
        <p:txBody>
          <a:bodyPr lIns="146304" tIns="91440" rIns="146304" bIns="91440" anchor="t" anchorCtr="0"/>
          <a:lstStyle>
            <a:lvl1pPr>
              <a:defRPr sz="5400" spc="-100" baseline="0">
                <a:solidFill>
                  <a:srgbClr val="0078D7"/>
                </a:solidFill>
              </a:defRPr>
            </a:lvl1pPr>
          </a:lstStyle>
          <a:p>
            <a:r>
              <a:rPr lang="en-US" dirty="0"/>
              <a:t>Presentation title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200" y="6244762"/>
            <a:ext cx="1256648" cy="270014"/>
          </a:xfrm>
          <a:prstGeom prst="rect">
            <a:avLst/>
          </a:prstGeom>
        </p:spPr>
      </p:pic>
      <p:pic>
        <p:nvPicPr>
          <p:cNvPr id="8" name="Picture 7"/>
          <p:cNvPicPr>
            <a:picLocks noChangeAspect="1"/>
          </p:cNvPicPr>
          <p:nvPr userDrawn="1"/>
        </p:nvPicPr>
        <p:blipFill>
          <a:blip r:embed="rId3"/>
          <a:stretch>
            <a:fillRect/>
          </a:stretch>
        </p:blipFill>
        <p:spPr>
          <a:xfrm>
            <a:off x="460162" y="481617"/>
            <a:ext cx="1752600" cy="162551"/>
          </a:xfrm>
          <a:prstGeom prst="rect">
            <a:avLst/>
          </a:prstGeom>
        </p:spPr>
      </p:pic>
    </p:spTree>
    <p:extLst>
      <p:ext uri="{BB962C8B-B14F-4D97-AF65-F5344CB8AC3E}">
        <p14:creationId xmlns:p14="http://schemas.microsoft.com/office/powerpoint/2010/main" val="228290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_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11459265"/>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itle &amp; Non-bulleted text_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32834309"/>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and Content accent 3 text_Whit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75637414"/>
      </p:ext>
    </p:extLst>
  </p:cSld>
  <p:clrMapOvr>
    <a:masterClrMapping/>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and Content_Whit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vl2pPr>
              <a:defRPr>
                <a:solidFill>
                  <a:schemeClr val="accent5"/>
                </a:solidFill>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39918462"/>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wo Column 2-color Non-bulleted_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26495128"/>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wo Column Bullet text accent 3 color_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76678351"/>
      </p:ext>
    </p:extLst>
  </p:cSld>
  <p:clrMapOvr>
    <a:masterClrMapping/>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Only_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84451572"/>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Section Title_Whi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13471629"/>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45744543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92035">
                      <a:srgbClr val="000000"/>
                    </a:gs>
                    <a:gs pos="75000">
                      <a:srgbClr val="000000"/>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1_Blank_White">
    <p:spTree>
      <p:nvGrpSpPr>
        <p:cNvPr id="1" name=""/>
        <p:cNvGrpSpPr/>
        <p:nvPr/>
      </p:nvGrpSpPr>
      <p:grpSpPr>
        <a:xfrm>
          <a:off x="0" y="0"/>
          <a:ext cx="0" cy="0"/>
          <a:chOff x="0" y="0"/>
          <a:chExt cx="0" cy="0"/>
        </a:xfrm>
      </p:grpSpPr>
      <p:pic>
        <p:nvPicPr>
          <p:cNvPr id="3" name="Picture 2" descr="http://umad.com/img/2015/8/light-gradient-wallpaper-414-463-hd-wallpapers.jpg"/>
          <p:cNvPicPr>
            <a:picLocks noChangeAspect="1" noChangeArrowheads="1"/>
          </p:cNvPicPr>
          <p:nvPr userDrawn="1"/>
        </p:nvPicPr>
        <p:blipFill rotWithShape="1">
          <a:blip r:embed="rId2">
            <a:duotone>
              <a:schemeClr val="bg2">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l="12500" r="12500"/>
          <a:stretch/>
        </p:blipFill>
        <p:spPr bwMode="auto">
          <a:xfrm>
            <a:off x="-1" y="-1"/>
            <a:ext cx="12436475" cy="699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0497940"/>
      </p:ext>
    </p:extLst>
  </p:cSld>
  <p:clrMapOvr>
    <a:masterClrMapping/>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Developer Code Layout_Whit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0539997"/>
      </p:ext>
    </p:extLst>
  </p:cSld>
  <p:clrMapOvr>
    <a:masterClrMapping/>
  </p:clrMapOvr>
  <p:transition>
    <p:fade/>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Closing logo slide_Whit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3118749464"/>
      </p:ext>
    </p:extLst>
  </p:cSld>
  <p:clrMapOvr>
    <a:masterClrMapping/>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7962581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userDrawn="1">
  <p:cSld name="Walkin">
    <p:bg bwMode="ltGray">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3"/>
          <a:srcRect b="60081"/>
          <a:stretch/>
        </p:blipFill>
        <p:spPr>
          <a:xfrm>
            <a:off x="2286360" y="5966115"/>
            <a:ext cx="6637501" cy="1028410"/>
          </a:xfrm>
          <a:prstGeom prst="rect">
            <a:avLst/>
          </a:prstGeom>
        </p:spPr>
      </p:pic>
      <p:pic>
        <p:nvPicPr>
          <p:cNvPr id="7" name="Picture 6"/>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Lst>
          </a:blip>
          <a:stretch>
            <a:fillRect/>
          </a:stretch>
        </p:blipFill>
        <p:spPr>
          <a:xfrm>
            <a:off x="479280" y="493939"/>
            <a:ext cx="6959571" cy="1325880"/>
          </a:xfrm>
          <a:prstGeom prst="rect">
            <a:avLst/>
          </a:prstGeom>
        </p:spPr>
      </p:pic>
      <p:grpSp>
        <p:nvGrpSpPr>
          <p:cNvPr id="12" name="Group 11"/>
          <p:cNvGrpSpPr>
            <a:grpSpLocks noChangeAspect="1"/>
          </p:cNvGrpSpPr>
          <p:nvPr userDrawn="1"/>
        </p:nvGrpSpPr>
        <p:grpSpPr bwMode="white">
          <a:xfrm>
            <a:off x="10525061" y="6209074"/>
            <a:ext cx="1448129" cy="310896"/>
            <a:chOff x="457200" y="1643393"/>
            <a:chExt cx="4492753" cy="964540"/>
          </a:xfrm>
        </p:grpSpPr>
        <p:pic>
          <p:nvPicPr>
            <p:cNvPr id="13" name="Picture 12"/>
            <p:cNvPicPr>
              <a:picLocks noChangeAspect="1"/>
            </p:cNvPicPr>
            <p:nvPr/>
          </p:nvPicPr>
          <p:blipFill>
            <a:blip r:embed="rId6"/>
            <a:stretch>
              <a:fillRect/>
            </a:stretch>
          </p:blipFill>
          <p:spPr bwMode="white">
            <a:xfrm>
              <a:off x="457200" y="1643393"/>
              <a:ext cx="964540" cy="964540"/>
            </a:xfrm>
            <a:prstGeom prst="rect">
              <a:avLst/>
            </a:prstGeom>
          </p:spPr>
        </p:pic>
        <p:sp>
          <p:nvSpPr>
            <p:cNvPr id="14"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52462393"/>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4348182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 Whit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58151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7343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lank_accent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63662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Blank_White">
    <p:spTree>
      <p:nvGrpSpPr>
        <p:cNvPr id="1" name=""/>
        <p:cNvGrpSpPr/>
        <p:nvPr/>
      </p:nvGrpSpPr>
      <p:grpSpPr>
        <a:xfrm>
          <a:off x="0" y="0"/>
          <a:ext cx="0" cy="0"/>
          <a:chOff x="0" y="0"/>
          <a:chExt cx="0" cy="0"/>
        </a:xfrm>
      </p:grpSpPr>
      <p:pic>
        <p:nvPicPr>
          <p:cNvPr id="3" name="Picture 2" descr="http://umad.com/img/2015/8/light-gradient-wallpaper-414-463-hd-wallpapers.jpg"/>
          <p:cNvPicPr>
            <a:picLocks noChangeAspect="1" noChangeArrowheads="1"/>
          </p:cNvPicPr>
          <p:nvPr userDrawn="1"/>
        </p:nvPicPr>
        <p:blipFill rotWithShape="1">
          <a:blip r:embed="rId2">
            <a:duotone>
              <a:schemeClr val="bg2">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l="12500" r="12500"/>
          <a:stretch/>
        </p:blipFill>
        <p:spPr bwMode="auto">
          <a:xfrm>
            <a:off x="-1" y="-1"/>
            <a:ext cx="12436475" cy="699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24965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83400" y="1791090"/>
            <a:ext cx="8816467" cy="1925534"/>
          </a:xfrm>
        </p:spPr>
        <p:txBody>
          <a:bodyPr anchor="b">
            <a:normAutofit/>
          </a:bodyPr>
          <a:lstStyle>
            <a:lvl1pPr algn="l">
              <a:defRPr sz="3672"/>
            </a:lvl1pPr>
          </a:lstStyle>
          <a:p>
            <a:r>
              <a:rPr lang="en-US"/>
              <a:t>Click to edit Master title style</a:t>
            </a:r>
            <a:endParaRPr lang="en-US" dirty="0"/>
          </a:p>
        </p:txBody>
      </p:sp>
      <p:sp>
        <p:nvSpPr>
          <p:cNvPr id="3" name="Text Placeholder 2"/>
          <p:cNvSpPr>
            <a:spLocks noGrp="1"/>
          </p:cNvSpPr>
          <p:nvPr>
            <p:ph type="body" idx="1"/>
          </p:nvPr>
        </p:nvSpPr>
        <p:spPr>
          <a:xfrm>
            <a:off x="1483400" y="3881967"/>
            <a:ext cx="8803504" cy="1033094"/>
          </a:xfrm>
        </p:spPr>
        <p:txBody>
          <a:bodyPr tIns="91440">
            <a:normAutofit/>
          </a:bodyPr>
          <a:lstStyle>
            <a:lvl1pPr marL="0" indent="0" algn="l">
              <a:buNone/>
              <a:defRPr sz="1836">
                <a:solidFill>
                  <a:schemeClr val="tx1"/>
                </a:solidFill>
              </a:defRPr>
            </a:lvl1pPr>
            <a:lvl2pPr marL="466298" indent="0">
              <a:buNone/>
              <a:defRPr sz="1836">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83400" y="3880732"/>
            <a:ext cx="880350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51905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Tree>
    <p:extLst>
      <p:ext uri="{BB962C8B-B14F-4D97-AF65-F5344CB8AC3E}">
        <p14:creationId xmlns:p14="http://schemas.microsoft.com/office/powerpoint/2010/main" val="3628960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a:t>Click to edit Master title style</a:t>
            </a:r>
            <a:endParaRPr lang="en-US" dirty="0"/>
          </a:p>
        </p:txBody>
      </p:sp>
    </p:spTree>
    <p:extLst>
      <p:ext uri="{BB962C8B-B14F-4D97-AF65-F5344CB8AC3E}">
        <p14:creationId xmlns:p14="http://schemas.microsoft.com/office/powerpoint/2010/main" val="4036226772"/>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Blank_Accent 3">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59914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533843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2433159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25002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977451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067622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254255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317480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6529360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33663928"/>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1637289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150593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537205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41242146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846113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687537"/>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73054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50803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705256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42557834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36503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426344" y="6182441"/>
            <a:ext cx="1552931" cy="332660"/>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9280" y="493940"/>
            <a:ext cx="7141464" cy="1323471"/>
          </a:xfrm>
          <a:prstGeom prst="rect">
            <a:avLst/>
          </a:prstGeom>
        </p:spPr>
      </p:pic>
    </p:spTree>
    <p:extLst>
      <p:ext uri="{BB962C8B-B14F-4D97-AF65-F5344CB8AC3E}">
        <p14:creationId xmlns:p14="http://schemas.microsoft.com/office/powerpoint/2010/main" val="2436503793"/>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p:nvSpPr>
        <p:spPr bwMode="auto">
          <a:xfrm>
            <a:off x="3176" y="4395789"/>
            <a:ext cx="12433300" cy="2601913"/>
          </a:xfrm>
          <a:prstGeom prst="rect">
            <a:avLst/>
          </a:prstGeom>
          <a:solidFill>
            <a:srgbClr val="4DA0E2"/>
          </a:solidFill>
          <a:ln>
            <a:noFill/>
          </a:ln>
        </p:spPr>
        <p:txBody>
          <a:bodyPr vert="horz" wrap="square" lIns="91427" tIns="45713" rIns="91427" bIns="45713" numCol="1" anchor="t" anchorCtr="0" compatLnSpc="1">
            <a:prstTxWarp prst="textNoShape">
              <a:avLst/>
            </a:prstTxWarp>
          </a:bodyPr>
          <a:lstStyle/>
          <a:p>
            <a:endParaRPr lang="en-US" sz="1800"/>
          </a:p>
        </p:txBody>
      </p:sp>
      <p:sp>
        <p:nvSpPr>
          <p:cNvPr id="10" name="Rectangle 7"/>
          <p:cNvSpPr>
            <a:spLocks noChangeArrowheads="1"/>
          </p:cNvSpPr>
          <p:nvPr/>
        </p:nvSpPr>
        <p:spPr bwMode="auto">
          <a:xfrm>
            <a:off x="1" y="5843588"/>
            <a:ext cx="12433301" cy="1154113"/>
          </a:xfrm>
          <a:prstGeom prst="rect">
            <a:avLst/>
          </a:prstGeom>
          <a:solidFill>
            <a:srgbClr val="00188F"/>
          </a:solidFill>
          <a:ln>
            <a:noFill/>
          </a:ln>
          <a:extLst/>
        </p:spPr>
        <p:txBody>
          <a:bodyPr vert="horz" wrap="square" lIns="91427" tIns="45713" rIns="91427" bIns="45713" numCol="1" anchor="t" anchorCtr="0" compatLnSpc="1">
            <a:prstTxWarp prst="textNoShape">
              <a:avLst/>
            </a:prstTxWarp>
          </a:bodyPr>
          <a:lstStyle/>
          <a:p>
            <a:endParaRPr lang="en-US" sz="1800"/>
          </a:p>
        </p:txBody>
      </p:sp>
      <p:sp>
        <p:nvSpPr>
          <p:cNvPr id="11" name="Rectangle 8"/>
          <p:cNvSpPr>
            <a:spLocks noChangeArrowheads="1"/>
          </p:cNvSpPr>
          <p:nvPr/>
        </p:nvSpPr>
        <p:spPr bwMode="auto">
          <a:xfrm>
            <a:off x="3176" y="3409951"/>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3" name="Rectangle 12"/>
          <p:cNvSpPr/>
          <p:nvPr/>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Session Code</a:t>
            </a:r>
          </a:p>
        </p:txBody>
      </p:sp>
      <p:sp>
        <p:nvSpPr>
          <p:cNvPr id="15"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Yammer hashtag</a:t>
            </a:r>
          </a:p>
        </p:txBody>
      </p:sp>
    </p:spTree>
    <p:extLst>
      <p:ext uri="{BB962C8B-B14F-4D97-AF65-F5344CB8AC3E}">
        <p14:creationId xmlns:p14="http://schemas.microsoft.com/office/powerpoint/2010/main" val="3344791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grpId="0" nodeType="withEffect">
                                  <p:stCondLst>
                                    <p:cond delay="100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950"/>
                                        <p:tgtEl>
                                          <p:spTgt spid="14"/>
                                        </p:tgtEl>
                                      </p:cBhvr>
                                    </p:animEffect>
                                  </p:childTnLst>
                                </p:cTn>
                              </p:par>
                              <p:par>
                                <p:cTn id="30" presetID="63" presetClass="path" presetSubtype="0" decel="100000" fill="hold" grpId="1" nodeType="withEffect">
                                  <p:stCondLst>
                                    <p:cond delay="1000"/>
                                  </p:stCondLst>
                                  <p:childTnLst>
                                    <p:animMotion origin="layout" path="M -0.01455 -1.34362E-6 L -3.90605E-7 -1.34362E-6 " pathEditMode="relative" rAng="0" ptsTypes="AA">
                                      <p:cBhvr>
                                        <p:cTn id="31" dur="950" fill="hold"/>
                                        <p:tgtEl>
                                          <p:spTgt spid="14"/>
                                        </p:tgtEl>
                                        <p:attrNameLst>
                                          <p:attrName>ppt_x</p:attrName>
                                          <p:attrName>ppt_y</p:attrName>
                                        </p:attrNameLst>
                                      </p:cBhvr>
                                      <p:rCtr x="728" y="0"/>
                                    </p:animMotion>
                                  </p:childTnLst>
                                </p:cTn>
                              </p:par>
                              <p:par>
                                <p:cTn id="32" presetID="6" presetClass="emph" presetSubtype="0" accel="100000" autoRev="1" fill="hold" grpId="2" nodeType="withEffect">
                                  <p:stCondLst>
                                    <p:cond delay="300"/>
                                  </p:stCondLst>
                                  <p:childTnLst>
                                    <p:animScale>
                                      <p:cBhvr>
                                        <p:cTn id="33" dur="500" fill="hold"/>
                                        <p:tgtEl>
                                          <p:spTgt spid="14"/>
                                        </p:tgtEl>
                                      </p:cBhvr>
                                      <p:by x="95000" y="95000"/>
                                    </p:animScale>
                                  </p:childTnLst>
                                </p:cTn>
                              </p:par>
                              <p:par>
                                <p:cTn id="34" presetID="10" presetClass="entr" presetSubtype="0" fill="hold" grpId="0" nodeType="withEffect">
                                  <p:stCondLst>
                                    <p:cond delay="70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950"/>
                                        <p:tgtEl>
                                          <p:spTgt spid="17"/>
                                        </p:tgtEl>
                                      </p:cBhvr>
                                    </p:animEffect>
                                  </p:childTnLst>
                                </p:cTn>
                              </p:par>
                              <p:par>
                                <p:cTn id="37" presetID="63" presetClass="path" presetSubtype="0" decel="100000" fill="hold" grpId="1" nodeType="withEffect">
                                  <p:stCondLst>
                                    <p:cond delay="700"/>
                                  </p:stCondLst>
                                  <p:childTnLst>
                                    <p:animMotion origin="layout" path="M -0.01455 -1.34362E-6 L -3.90605E-7 -1.34362E-6 " pathEditMode="relative" rAng="0" ptsTypes="AA">
                                      <p:cBhvr>
                                        <p:cTn id="38" dur="950" fill="hold"/>
                                        <p:tgtEl>
                                          <p:spTgt spid="17"/>
                                        </p:tgtEl>
                                        <p:attrNameLst>
                                          <p:attrName>ppt_x</p:attrName>
                                          <p:attrName>ppt_y</p:attrName>
                                        </p:attrNameLst>
                                      </p:cBhvr>
                                      <p:rCtr x="728" y="0"/>
                                    </p:animMotion>
                                  </p:childTnLst>
                                </p:cTn>
                              </p:par>
                              <p:par>
                                <p:cTn id="39" presetID="6" presetClass="emph" presetSubtype="0" accel="100000" autoRev="1" fill="hold" grpId="2" nodeType="withEffect">
                                  <p:stCondLst>
                                    <p:cond delay="0"/>
                                  </p:stCondLst>
                                  <p:childTnLst>
                                    <p:animScale>
                                      <p:cBhvr>
                                        <p:cTn id="40" dur="500" fill="hold"/>
                                        <p:tgtEl>
                                          <p:spTgt spid="17"/>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950"/>
                                        <p:tgtEl>
                                          <p:spTgt spid="15"/>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5"/>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Session Code</a:t>
            </a:r>
          </a:p>
        </p:txBody>
      </p:sp>
      <p:sp>
        <p:nvSpPr>
          <p:cNvPr id="10"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Yammer hashtag</a:t>
            </a:r>
          </a:p>
        </p:txBody>
      </p:sp>
    </p:spTree>
    <p:extLst>
      <p:ext uri="{BB962C8B-B14F-4D97-AF65-F5344CB8AC3E}">
        <p14:creationId xmlns:p14="http://schemas.microsoft.com/office/powerpoint/2010/main" val="549147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1237457563"/>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7757448" y="304193"/>
            <a:ext cx="4409440" cy="6400800"/>
          </a:xfrm>
          <a:prstGeom prst="rect">
            <a:avLst/>
          </a:prstGeom>
        </p:spPr>
      </p:pic>
      <p:sp>
        <p:nvSpPr>
          <p:cNvPr id="4" name="Rectangle 3"/>
          <p:cNvSpPr/>
          <p:nvPr/>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7314044" cy="3475534"/>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40" y="4685508"/>
            <a:ext cx="7315200" cy="1829593"/>
          </a:xfrm>
          <a:noFill/>
        </p:spPr>
        <p:txBody>
          <a:bodyPr lIns="182880" tIns="146304" rIns="182880" bIns="146304">
            <a:noAutofit/>
          </a:bodyPr>
          <a:lstStyle>
            <a:lvl1pPr marL="0" indent="0">
              <a:spcBef>
                <a:spcPts val="0"/>
              </a:spcBef>
              <a:buNone/>
              <a:defRPr sz="359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28820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9143999" cy="2751698"/>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p:nvPicPr>
        <p:blipFill>
          <a:blip r:embed="rId2"/>
          <a:stretch>
            <a:fillRect/>
          </a:stretch>
        </p:blipFill>
        <p:spPr>
          <a:xfrm>
            <a:off x="636" y="3410197"/>
            <a:ext cx="12435840" cy="3104213"/>
          </a:xfrm>
          <a:prstGeom prst="rect">
            <a:avLst/>
          </a:prstGeom>
        </p:spPr>
      </p:pic>
    </p:spTree>
    <p:extLst>
      <p:ext uri="{BB962C8B-B14F-4D97-AF65-F5344CB8AC3E}">
        <p14:creationId xmlns:p14="http://schemas.microsoft.com/office/powerpoint/2010/main" val="299155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defRPr sz="8799" spc="-100"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919448137"/>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30178136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5210443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50"/>
            <a:ext cx="11889564" cy="2059025"/>
          </a:xfrm>
        </p:spPr>
        <p:txBody>
          <a:bodyPr/>
          <a:lstStyle>
            <a:lvl1pPr marL="0" indent="0">
              <a:buNone/>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60192672"/>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228302"/>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4017916"/>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55053149"/>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672523254"/>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946038776"/>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4"/>
            <a:ext cx="11889564" cy="917575"/>
          </a:xfrm>
        </p:spPr>
        <p:txBody>
          <a:bodyPr/>
          <a:lstStyle>
            <a:lvl1pPr>
              <a:defRPr sz="7198" baseline="0"/>
            </a:lvl1pPr>
          </a:lstStyle>
          <a:p>
            <a:r>
              <a:rPr lang="en-US"/>
              <a:t>Click to edit Master title style</a:t>
            </a:r>
            <a:endParaRPr lang="en-US" dirty="0"/>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767643643"/>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endParaRPr lang="en-US" dirty="0"/>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635998625"/>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endParaRPr lang="en-US" dirty="0"/>
          </a:p>
        </p:txBody>
      </p:sp>
    </p:spTree>
    <p:extLst>
      <p:ext uri="{BB962C8B-B14F-4D97-AF65-F5344CB8AC3E}">
        <p14:creationId xmlns:p14="http://schemas.microsoft.com/office/powerpoint/2010/main" val="1745845324"/>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7"/>
            <a:ext cx="10058399" cy="917575"/>
          </a:xfrm>
        </p:spPr>
        <p:txBody>
          <a:bodyPr/>
          <a:lstStyle>
            <a:lvl1pPr marL="233318" indent="-233318">
              <a:defRPr sz="5999"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9" baseline="0">
                <a:latin typeface="+mj-lt"/>
              </a:defRPr>
            </a:lvl1pPr>
          </a:lstStyle>
          <a:p>
            <a:pPr lvl="0"/>
            <a:r>
              <a:rPr lang="en-US" dirty="0"/>
              <a:t>Author Name</a:t>
            </a:r>
          </a:p>
          <a:p>
            <a:pPr lvl="0"/>
            <a:r>
              <a:rPr lang="en-US" dirty="0"/>
              <a:t>Title</a:t>
            </a:r>
          </a:p>
        </p:txBody>
      </p:sp>
      <p:sp>
        <p:nvSpPr>
          <p:cNvPr id="5"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6759706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4"/>
            <a:ext cx="10058399" cy="917575"/>
          </a:xfrm>
        </p:spPr>
        <p:txBody>
          <a:bodyPr/>
          <a:lstStyle>
            <a:lvl1pPr marL="282520" indent="-282520">
              <a:tabLst>
                <a:tab pos="282520" algn="l"/>
              </a:tabLst>
              <a:defRPr sz="5999"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9" baseline="0">
                <a:latin typeface="+mj-lt"/>
              </a:defRPr>
            </a:lvl1pPr>
          </a:lstStyle>
          <a:p>
            <a:pPr lvl="0"/>
            <a:r>
              <a:rPr lang="en-US" dirty="0"/>
              <a:t>Author’s Name</a:t>
            </a:r>
          </a:p>
          <a:p>
            <a:pPr lvl="0"/>
            <a:r>
              <a:rPr lang="en-US" dirty="0"/>
              <a:t>Title</a:t>
            </a:r>
          </a:p>
        </p:txBody>
      </p:sp>
      <p:sp>
        <p:nvSpPr>
          <p:cNvPr id="5"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128985026"/>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7" y="2430463"/>
            <a:ext cx="11887200" cy="932563"/>
          </a:xfrm>
        </p:spPr>
        <p:txBody>
          <a:bodyPr/>
          <a:lstStyle>
            <a:lvl1pPr marL="0" indent="0">
              <a:buNone/>
              <a:defRPr sz="5399">
                <a:gradFill>
                  <a:gsLst>
                    <a:gs pos="3333">
                      <a:schemeClr val="tx1"/>
                    </a:gs>
                    <a:gs pos="3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p:txBody>
      </p:sp>
      <p:sp>
        <p:nvSpPr>
          <p:cNvPr id="4" name="Title 1"/>
          <p:cNvSpPr>
            <a:spLocks noGrp="1"/>
          </p:cNvSpPr>
          <p:nvPr>
            <p:ph type="title"/>
          </p:nvPr>
        </p:nvSpPr>
        <p:spPr>
          <a:xfrm>
            <a:off x="282576" y="1211264"/>
            <a:ext cx="11889564" cy="917575"/>
          </a:xfrm>
        </p:spPr>
        <p:txBody>
          <a:bodyPr/>
          <a:lstStyle>
            <a:lvl1pPr>
              <a:defRPr sz="719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354316759"/>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1798637"/>
          </a:xfrm>
        </p:spPr>
        <p:txBody>
          <a:bodyPr/>
          <a:lstStyle>
            <a:lvl1pPr>
              <a:defRPr sz="659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618882972"/>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675439" y="1241427"/>
            <a:ext cx="5486399" cy="917575"/>
          </a:xfrm>
        </p:spPr>
        <p:txBody>
          <a:bodyPr/>
          <a:lstStyle>
            <a:lvl1pPr>
              <a:defRPr sz="6599"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216650" cy="6988560"/>
          </a:xfrm>
          <a:blipFill>
            <a:blip r:embed="rId2"/>
            <a:stretch>
              <a:fillRect/>
            </a:stretch>
          </a:blipFill>
        </p:spPr>
        <p:txBody>
          <a:bodyPr tIns="548640" anchor="ctr" anchorCtr="0">
            <a:noAutofit/>
          </a:bodyPr>
          <a:lstStyle>
            <a:lvl1pPr marL="0" indent="0" algn="ctr">
              <a:buNone/>
              <a:defRPr sz="1399" b="1">
                <a:gradFill>
                  <a:gsLst>
                    <a:gs pos="13139">
                      <a:srgbClr val="FFFFFF"/>
                    </a:gs>
                    <a:gs pos="38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190049953"/>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913803246"/>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Blank Accent Color 2">
    <p:spTree>
      <p:nvGrpSpPr>
        <p:cNvPr id="1" name=""/>
        <p:cNvGrpSpPr/>
        <p:nvPr/>
      </p:nvGrpSpPr>
      <p:grpSpPr>
        <a:xfrm>
          <a:off x="0" y="0"/>
          <a:ext cx="0" cy="0"/>
          <a:chOff x="0" y="0"/>
          <a:chExt cx="0" cy="0"/>
        </a:xfrm>
      </p:grpSpPr>
      <p:sp>
        <p:nvSpPr>
          <p:cNvPr id="2"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255178871"/>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2525148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3"/>
            <a:ext cx="11887199" cy="2131353"/>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1251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Wingdings" panose="05000000000000000000" pitchFamily="2" charset="2"/>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Wingdings" panose="05000000000000000000" pitchFamily="2" charset="2"/>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381929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364CA8E3-6DD6-437B-B416-96A93C4183D3}" type="datetimeFigureOut">
              <a:rPr lang="en-US" smtClean="0"/>
              <a:t>5/4/2017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4CCEB8-3C41-4657-8172-EC2CB67BD354}" type="slidenum">
              <a:rPr lang="en-US" smtClean="0"/>
              <a:t>‹#›</a:t>
            </a:fld>
            <a:endParaRPr lang="en-US"/>
          </a:p>
        </p:txBody>
      </p:sp>
    </p:spTree>
    <p:extLst>
      <p:ext uri="{BB962C8B-B14F-4D97-AF65-F5344CB8AC3E}">
        <p14:creationId xmlns:p14="http://schemas.microsoft.com/office/powerpoint/2010/main" val="8076343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603127"/>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Blank - Whit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113987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4553952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2"/>
            <a:ext cx="12434704" cy="6994521"/>
          </a:xfrm>
          <a:prstGeom prst="rect">
            <a:avLst/>
          </a:prstGeom>
        </p:spPr>
      </p:pic>
      <p:sp>
        <p:nvSpPr>
          <p:cNvPr id="2" name="Rectangle 1"/>
          <p:cNvSpPr/>
          <p:nvPr userDrawn="1"/>
        </p:nvSpPr>
        <p:spPr bwMode="auto">
          <a:xfrm>
            <a:off x="271398" y="2125664"/>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3" y="2125664"/>
            <a:ext cx="6400736" cy="1828800"/>
          </a:xfrm>
          <a:noFill/>
        </p:spPr>
        <p:txBody>
          <a:bodyPr lIns="146304" tIns="91440" rIns="146304" bIns="91440" anchor="t" anchorCtr="0"/>
          <a:lstStyle>
            <a:lvl1pPr>
              <a:defRPr sz="5399"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4"/>
            <a:ext cx="6402388"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457200" y="479426"/>
            <a:ext cx="2101978" cy="401541"/>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800" dirty="0">
                <a:gradFill>
                  <a:gsLst>
                    <a:gs pos="93939">
                      <a:srgbClr val="525252"/>
                    </a:gs>
                    <a:gs pos="80808">
                      <a:srgbClr val="525252"/>
                    </a:gs>
                  </a:gsLst>
                  <a:lin ang="5400000" scaled="1"/>
                </a:gradFill>
                <a:ea typeface="Segoe UI" pitchFamily="34" charset="0"/>
                <a:cs typeface="Segoe UI" pitchFamily="34" charset="0"/>
              </a:rPr>
              <a:t>Product logo</a:t>
            </a:r>
          </a:p>
        </p:txBody>
      </p:sp>
      <p:sp>
        <p:nvSpPr>
          <p:cNvPr id="10" name="Rectangle 9"/>
          <p:cNvSpPr/>
          <p:nvPr userDrawn="1"/>
        </p:nvSpPr>
        <p:spPr bwMode="auto">
          <a:xfrm>
            <a:off x="457200" y="880968"/>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399" dirty="0">
                <a:gradFill>
                  <a:gsLst>
                    <a:gs pos="93939">
                      <a:srgbClr val="525252"/>
                    </a:gs>
                    <a:gs pos="80808">
                      <a:srgbClr val="525252"/>
                    </a:gs>
                  </a:gsLst>
                  <a:lin ang="5400000" scaled="1"/>
                </a:gradFill>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55672" y="6149341"/>
            <a:ext cx="1702251" cy="365760"/>
          </a:xfrm>
          <a:prstGeom prst="rect">
            <a:avLst/>
          </a:prstGeom>
        </p:spPr>
      </p:pic>
    </p:spTree>
    <p:extLst>
      <p:ext uri="{BB962C8B-B14F-4D97-AF65-F5344CB8AC3E}">
        <p14:creationId xmlns:p14="http://schemas.microsoft.com/office/powerpoint/2010/main" val="148819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6" y="-635"/>
            <a:ext cx="12435840" cy="6995160"/>
          </a:xfrm>
          <a:prstGeom prst="rect">
            <a:avLst/>
          </a:prstGeom>
        </p:spPr>
      </p:pic>
      <p:sp>
        <p:nvSpPr>
          <p:cNvPr id="4" name="Rectangle 3"/>
          <p:cNvSpPr/>
          <p:nvPr userDrawn="1"/>
        </p:nvSpPr>
        <p:spPr bwMode="auto">
          <a:xfrm>
            <a:off x="1" y="1"/>
            <a:ext cx="12436476" cy="6994526"/>
          </a:xfrm>
          <a:prstGeom prst="rect">
            <a:avLst/>
          </a:prstGeom>
          <a:gradFill flip="none" rotWithShape="1">
            <a:gsLst>
              <a:gs pos="0">
                <a:srgbClr val="000000"/>
              </a:gs>
              <a:gs pos="40000">
                <a:srgbClr val="000000">
                  <a:alpha val="0"/>
                </a:srgbClr>
              </a:gs>
            </a:gsLst>
            <a:lin ang="14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5757797" y="2145700"/>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2" y="2145699"/>
            <a:ext cx="6400736" cy="1828800"/>
          </a:xfrm>
          <a:noFill/>
        </p:spPr>
        <p:txBody>
          <a:bodyPr lIns="146304" tIns="91440" rIns="146304" bIns="91440" anchor="t" anchorCtr="0"/>
          <a:lstStyle>
            <a:lvl1pPr>
              <a:defRPr sz="5399"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80"/>
            <a:ext cx="6402388"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89131" y="6344796"/>
            <a:ext cx="1686560" cy="363259"/>
          </a:xfrm>
          <a:prstGeom prst="rect">
            <a:avLst/>
          </a:prstGeom>
        </p:spPr>
      </p:pic>
    </p:spTree>
    <p:extLst>
      <p:ext uri="{BB962C8B-B14F-4D97-AF65-F5344CB8AC3E}">
        <p14:creationId xmlns:p14="http://schemas.microsoft.com/office/powerpoint/2010/main" val="790282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3" y="-1"/>
            <a:ext cx="15436664" cy="8684366"/>
          </a:xfrm>
          <a:prstGeom prst="rect">
            <a:avLst/>
          </a:prstGeom>
        </p:spPr>
      </p:pic>
      <p:sp>
        <p:nvSpPr>
          <p:cNvPr id="2" name="Rectangle 1"/>
          <p:cNvSpPr/>
          <p:nvPr userDrawn="1"/>
        </p:nvSpPr>
        <p:spPr bwMode="auto">
          <a:xfrm>
            <a:off x="271398" y="2125664"/>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3" y="2125664"/>
            <a:ext cx="6400736" cy="1828800"/>
          </a:xfrm>
          <a:noFill/>
        </p:spPr>
        <p:txBody>
          <a:bodyPr lIns="146304" tIns="91440" rIns="146304" bIns="91440" anchor="t" anchorCtr="0"/>
          <a:lstStyle>
            <a:lvl1pPr>
              <a:defRPr sz="5399"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4"/>
            <a:ext cx="6402388"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2597" y="6164263"/>
            <a:ext cx="1686560" cy="363259"/>
          </a:xfrm>
          <a:prstGeom prst="rect">
            <a:avLst/>
          </a:prstGeom>
        </p:spPr>
      </p:pic>
    </p:spTree>
    <p:extLst>
      <p:ext uri="{BB962C8B-B14F-4D97-AF65-F5344CB8AC3E}">
        <p14:creationId xmlns:p14="http://schemas.microsoft.com/office/powerpoint/2010/main" val="4148872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7201" y="6149341"/>
            <a:ext cx="1707455" cy="365760"/>
          </a:xfrm>
          <a:prstGeom prst="rect">
            <a:avLst/>
          </a:prstGeom>
        </p:spPr>
      </p:pic>
      <p:sp>
        <p:nvSpPr>
          <p:cNvPr id="8" name="Rectangle 7"/>
          <p:cNvSpPr/>
          <p:nvPr userDrawn="1"/>
        </p:nvSpPr>
        <p:spPr bwMode="auto">
          <a:xfrm>
            <a:off x="457200" y="479426"/>
            <a:ext cx="2101978" cy="401541"/>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800" dirty="0">
                <a:gradFill>
                  <a:gsLst>
                    <a:gs pos="51515">
                      <a:srgbClr val="FFFFFF"/>
                    </a:gs>
                    <a:gs pos="43000">
                      <a:srgbClr val="FFFFFF"/>
                    </a:gs>
                  </a:gsLst>
                  <a:lin ang="5400000" scaled="1"/>
                </a:gradFill>
                <a:ea typeface="Segoe UI" pitchFamily="34" charset="0"/>
                <a:cs typeface="Segoe UI" pitchFamily="34" charset="0"/>
              </a:rPr>
              <a:t>Product logo</a:t>
            </a:r>
          </a:p>
        </p:txBody>
      </p:sp>
      <p:sp>
        <p:nvSpPr>
          <p:cNvPr id="10" name="Rectangle 9"/>
          <p:cNvSpPr/>
          <p:nvPr userDrawn="1"/>
        </p:nvSpPr>
        <p:spPr bwMode="auto">
          <a:xfrm>
            <a:off x="457200" y="880968"/>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399" dirty="0">
                <a:gradFill>
                  <a:gsLst>
                    <a:gs pos="51515">
                      <a:srgbClr val="FFFFFF"/>
                    </a:gs>
                    <a:gs pos="43000">
                      <a:srgbClr val="FFFFFF"/>
                    </a:gs>
                  </a:gsLst>
                  <a:lin ang="5400000" scaled="1"/>
                </a:gradFill>
                <a:ea typeface="Segoe UI" pitchFamily="34" charset="0"/>
                <a:cs typeface="Segoe UI" pitchFamily="34" charset="0"/>
              </a:rPr>
              <a:t>Update on slide master</a:t>
            </a:r>
          </a:p>
        </p:txBody>
      </p:sp>
    </p:spTree>
    <p:extLst>
      <p:ext uri="{BB962C8B-B14F-4D97-AF65-F5344CB8AC3E}">
        <p14:creationId xmlns:p14="http://schemas.microsoft.com/office/powerpoint/2010/main" val="40609768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6887710"/>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25170"/>
          </a:xfrm>
        </p:spPr>
        <p:txBody>
          <a:bodyPr>
            <a:spAutoFit/>
          </a:bodyPr>
          <a:lstStyle>
            <a:lvl1pPr>
              <a:defRPr sz="3599"/>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70942057"/>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44658377"/>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81486505"/>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15598871"/>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3954463"/>
            <a:ext cx="10058401" cy="794064"/>
          </a:xfrm>
          <a:noFill/>
        </p:spPr>
        <p:txBody>
          <a:bodyPr lIns="182880" tIns="146304" rIns="182880" bIns="146304">
            <a:sp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3601893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975236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52222"/>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840015611"/>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21818415"/>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009801294"/>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636233454"/>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882919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3" Type="http://schemas.openxmlformats.org/officeDocument/2006/relationships/slideLayout" Target="../slideLayouts/slideLayout34.xml"/><Relationship Id="rId21" Type="http://schemas.openxmlformats.org/officeDocument/2006/relationships/theme" Target="../theme/theme2.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slideLayout" Target="../slideLayouts/slideLayout51.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26" Type="http://schemas.openxmlformats.org/officeDocument/2006/relationships/slideLayout" Target="../slideLayouts/slideLayout77.xml"/><Relationship Id="rId3" Type="http://schemas.openxmlformats.org/officeDocument/2006/relationships/slideLayout" Target="../slideLayouts/slideLayout54.xml"/><Relationship Id="rId21" Type="http://schemas.openxmlformats.org/officeDocument/2006/relationships/slideLayout" Target="../slideLayouts/slideLayout72.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5" Type="http://schemas.openxmlformats.org/officeDocument/2006/relationships/slideLayout" Target="../slideLayouts/slideLayout76.xml"/><Relationship Id="rId33" Type="http://schemas.openxmlformats.org/officeDocument/2006/relationships/image" Target="../media/image6.png"/><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slideLayout" Target="../slideLayouts/slideLayout71.xml"/><Relationship Id="rId29" Type="http://schemas.openxmlformats.org/officeDocument/2006/relationships/slideLayout" Target="../slideLayouts/slideLayout80.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24" Type="http://schemas.openxmlformats.org/officeDocument/2006/relationships/slideLayout" Target="../slideLayouts/slideLayout75.xml"/><Relationship Id="rId32" Type="http://schemas.openxmlformats.org/officeDocument/2006/relationships/theme" Target="../theme/theme3.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23" Type="http://schemas.openxmlformats.org/officeDocument/2006/relationships/slideLayout" Target="../slideLayouts/slideLayout74.xml"/><Relationship Id="rId28" Type="http://schemas.openxmlformats.org/officeDocument/2006/relationships/slideLayout" Target="../slideLayouts/slideLayout79.xml"/><Relationship Id="rId10" Type="http://schemas.openxmlformats.org/officeDocument/2006/relationships/slideLayout" Target="../slideLayouts/slideLayout61.xml"/><Relationship Id="rId19" Type="http://schemas.openxmlformats.org/officeDocument/2006/relationships/slideLayout" Target="../slideLayouts/slideLayout70.xml"/><Relationship Id="rId31" Type="http://schemas.openxmlformats.org/officeDocument/2006/relationships/slideLayout" Target="../slideLayouts/slideLayout82.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 Id="rId22" Type="http://schemas.openxmlformats.org/officeDocument/2006/relationships/slideLayout" Target="../slideLayouts/slideLayout73.xml"/><Relationship Id="rId27" Type="http://schemas.openxmlformats.org/officeDocument/2006/relationships/slideLayout" Target="../slideLayouts/slideLayout78.xml"/><Relationship Id="rId30" Type="http://schemas.openxmlformats.org/officeDocument/2006/relationships/slideLayout" Target="../slideLayouts/slideLayout8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90.xml"/><Relationship Id="rId13" Type="http://schemas.openxmlformats.org/officeDocument/2006/relationships/slideLayout" Target="../slideLayouts/slideLayout95.xml"/><Relationship Id="rId18" Type="http://schemas.openxmlformats.org/officeDocument/2006/relationships/slideLayout" Target="../slideLayouts/slideLayout100.xml"/><Relationship Id="rId26" Type="http://schemas.openxmlformats.org/officeDocument/2006/relationships/image" Target="../media/image6.png"/><Relationship Id="rId3" Type="http://schemas.openxmlformats.org/officeDocument/2006/relationships/slideLayout" Target="../slideLayouts/slideLayout85.xml"/><Relationship Id="rId21" Type="http://schemas.openxmlformats.org/officeDocument/2006/relationships/slideLayout" Target="../slideLayouts/slideLayout103.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17" Type="http://schemas.openxmlformats.org/officeDocument/2006/relationships/slideLayout" Target="../slideLayouts/slideLayout99.xml"/><Relationship Id="rId25" Type="http://schemas.openxmlformats.org/officeDocument/2006/relationships/theme" Target="../theme/theme4.xml"/><Relationship Id="rId2" Type="http://schemas.openxmlformats.org/officeDocument/2006/relationships/slideLayout" Target="../slideLayouts/slideLayout84.xml"/><Relationship Id="rId16" Type="http://schemas.openxmlformats.org/officeDocument/2006/relationships/slideLayout" Target="../slideLayouts/slideLayout98.xml"/><Relationship Id="rId20" Type="http://schemas.openxmlformats.org/officeDocument/2006/relationships/slideLayout" Target="../slideLayouts/slideLayout102.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24" Type="http://schemas.openxmlformats.org/officeDocument/2006/relationships/slideLayout" Target="../slideLayouts/slideLayout106.xml"/><Relationship Id="rId5" Type="http://schemas.openxmlformats.org/officeDocument/2006/relationships/slideLayout" Target="../slideLayouts/slideLayout87.xml"/><Relationship Id="rId15" Type="http://schemas.openxmlformats.org/officeDocument/2006/relationships/slideLayout" Target="../slideLayouts/slideLayout97.xml"/><Relationship Id="rId23" Type="http://schemas.openxmlformats.org/officeDocument/2006/relationships/slideLayout" Target="../slideLayouts/slideLayout105.xml"/><Relationship Id="rId10" Type="http://schemas.openxmlformats.org/officeDocument/2006/relationships/slideLayout" Target="../slideLayouts/slideLayout92.xml"/><Relationship Id="rId19" Type="http://schemas.openxmlformats.org/officeDocument/2006/relationships/slideLayout" Target="../slideLayouts/slideLayout101.xml"/><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slideLayout" Target="../slideLayouts/slideLayout96.xml"/><Relationship Id="rId22" Type="http://schemas.openxmlformats.org/officeDocument/2006/relationships/slideLayout" Target="../slideLayouts/slideLayout10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4.xml"/><Relationship Id="rId13" Type="http://schemas.openxmlformats.org/officeDocument/2006/relationships/slideLayout" Target="../slideLayouts/slideLayout119.xml"/><Relationship Id="rId18" Type="http://schemas.openxmlformats.org/officeDocument/2006/relationships/slideLayout" Target="../slideLayouts/slideLayout124.xml"/><Relationship Id="rId26" Type="http://schemas.openxmlformats.org/officeDocument/2006/relationships/image" Target="../media/image6.png"/><Relationship Id="rId3" Type="http://schemas.openxmlformats.org/officeDocument/2006/relationships/slideLayout" Target="../slideLayouts/slideLayout109.xml"/><Relationship Id="rId21" Type="http://schemas.openxmlformats.org/officeDocument/2006/relationships/slideLayout" Target="../slideLayouts/slideLayout127.xml"/><Relationship Id="rId7" Type="http://schemas.openxmlformats.org/officeDocument/2006/relationships/slideLayout" Target="../slideLayouts/slideLayout113.xml"/><Relationship Id="rId12" Type="http://schemas.openxmlformats.org/officeDocument/2006/relationships/slideLayout" Target="../slideLayouts/slideLayout118.xml"/><Relationship Id="rId17" Type="http://schemas.openxmlformats.org/officeDocument/2006/relationships/slideLayout" Target="../slideLayouts/slideLayout123.xml"/><Relationship Id="rId25" Type="http://schemas.openxmlformats.org/officeDocument/2006/relationships/theme" Target="../theme/theme5.xml"/><Relationship Id="rId2" Type="http://schemas.openxmlformats.org/officeDocument/2006/relationships/slideLayout" Target="../slideLayouts/slideLayout108.xml"/><Relationship Id="rId16" Type="http://schemas.openxmlformats.org/officeDocument/2006/relationships/slideLayout" Target="../slideLayouts/slideLayout122.xml"/><Relationship Id="rId20" Type="http://schemas.openxmlformats.org/officeDocument/2006/relationships/slideLayout" Target="../slideLayouts/slideLayout126.xml"/><Relationship Id="rId1" Type="http://schemas.openxmlformats.org/officeDocument/2006/relationships/slideLayout" Target="../slideLayouts/slideLayout107.xml"/><Relationship Id="rId6" Type="http://schemas.openxmlformats.org/officeDocument/2006/relationships/slideLayout" Target="../slideLayouts/slideLayout112.xml"/><Relationship Id="rId11" Type="http://schemas.openxmlformats.org/officeDocument/2006/relationships/slideLayout" Target="../slideLayouts/slideLayout117.xml"/><Relationship Id="rId24" Type="http://schemas.openxmlformats.org/officeDocument/2006/relationships/slideLayout" Target="../slideLayouts/slideLayout130.xml"/><Relationship Id="rId5" Type="http://schemas.openxmlformats.org/officeDocument/2006/relationships/slideLayout" Target="../slideLayouts/slideLayout111.xml"/><Relationship Id="rId15" Type="http://schemas.openxmlformats.org/officeDocument/2006/relationships/slideLayout" Target="../slideLayouts/slideLayout121.xml"/><Relationship Id="rId23" Type="http://schemas.openxmlformats.org/officeDocument/2006/relationships/slideLayout" Target="../slideLayouts/slideLayout129.xml"/><Relationship Id="rId10" Type="http://schemas.openxmlformats.org/officeDocument/2006/relationships/slideLayout" Target="../slideLayouts/slideLayout116.xml"/><Relationship Id="rId19" Type="http://schemas.openxmlformats.org/officeDocument/2006/relationships/slideLayout" Target="../slideLayouts/slideLayout125.xml"/><Relationship Id="rId4" Type="http://schemas.openxmlformats.org/officeDocument/2006/relationships/slideLayout" Target="../slideLayouts/slideLayout110.xml"/><Relationship Id="rId9" Type="http://schemas.openxmlformats.org/officeDocument/2006/relationships/slideLayout" Target="../slideLayouts/slideLayout115.xml"/><Relationship Id="rId14" Type="http://schemas.openxmlformats.org/officeDocument/2006/relationships/slideLayout" Target="../slideLayouts/slideLayout120.xml"/><Relationship Id="rId22" Type="http://schemas.openxmlformats.org/officeDocument/2006/relationships/slideLayout" Target="../slideLayouts/slideLayout12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8.xml"/><Relationship Id="rId13" Type="http://schemas.openxmlformats.org/officeDocument/2006/relationships/slideLayout" Target="../slideLayouts/slideLayout143.xml"/><Relationship Id="rId18" Type="http://schemas.openxmlformats.org/officeDocument/2006/relationships/slideLayout" Target="../slideLayouts/slideLayout148.xml"/><Relationship Id="rId26" Type="http://schemas.openxmlformats.org/officeDocument/2006/relationships/slideLayout" Target="../slideLayouts/slideLayout156.xml"/><Relationship Id="rId3" Type="http://schemas.openxmlformats.org/officeDocument/2006/relationships/slideLayout" Target="../slideLayouts/slideLayout133.xml"/><Relationship Id="rId21" Type="http://schemas.openxmlformats.org/officeDocument/2006/relationships/slideLayout" Target="../slideLayouts/slideLayout151.xml"/><Relationship Id="rId7" Type="http://schemas.openxmlformats.org/officeDocument/2006/relationships/slideLayout" Target="../slideLayouts/slideLayout137.xml"/><Relationship Id="rId12" Type="http://schemas.openxmlformats.org/officeDocument/2006/relationships/slideLayout" Target="../slideLayouts/slideLayout142.xml"/><Relationship Id="rId17" Type="http://schemas.openxmlformats.org/officeDocument/2006/relationships/slideLayout" Target="../slideLayouts/slideLayout147.xml"/><Relationship Id="rId25" Type="http://schemas.openxmlformats.org/officeDocument/2006/relationships/slideLayout" Target="../slideLayouts/slideLayout155.xml"/><Relationship Id="rId2" Type="http://schemas.openxmlformats.org/officeDocument/2006/relationships/slideLayout" Target="../slideLayouts/slideLayout132.xml"/><Relationship Id="rId16" Type="http://schemas.openxmlformats.org/officeDocument/2006/relationships/slideLayout" Target="../slideLayouts/slideLayout146.xml"/><Relationship Id="rId20" Type="http://schemas.openxmlformats.org/officeDocument/2006/relationships/slideLayout" Target="../slideLayouts/slideLayout150.xml"/><Relationship Id="rId1" Type="http://schemas.openxmlformats.org/officeDocument/2006/relationships/slideLayout" Target="../slideLayouts/slideLayout131.xml"/><Relationship Id="rId6" Type="http://schemas.openxmlformats.org/officeDocument/2006/relationships/slideLayout" Target="../slideLayouts/slideLayout136.xml"/><Relationship Id="rId11" Type="http://schemas.openxmlformats.org/officeDocument/2006/relationships/slideLayout" Target="../slideLayouts/slideLayout141.xml"/><Relationship Id="rId24" Type="http://schemas.openxmlformats.org/officeDocument/2006/relationships/slideLayout" Target="../slideLayouts/slideLayout154.xml"/><Relationship Id="rId5" Type="http://schemas.openxmlformats.org/officeDocument/2006/relationships/slideLayout" Target="../slideLayouts/slideLayout135.xml"/><Relationship Id="rId15" Type="http://schemas.openxmlformats.org/officeDocument/2006/relationships/slideLayout" Target="../slideLayouts/slideLayout145.xml"/><Relationship Id="rId23" Type="http://schemas.openxmlformats.org/officeDocument/2006/relationships/slideLayout" Target="../slideLayouts/slideLayout153.xml"/><Relationship Id="rId10" Type="http://schemas.openxmlformats.org/officeDocument/2006/relationships/slideLayout" Target="../slideLayouts/slideLayout140.xml"/><Relationship Id="rId19" Type="http://schemas.openxmlformats.org/officeDocument/2006/relationships/slideLayout" Target="../slideLayouts/slideLayout149.xml"/><Relationship Id="rId4" Type="http://schemas.openxmlformats.org/officeDocument/2006/relationships/slideLayout" Target="../slideLayouts/slideLayout134.xml"/><Relationship Id="rId9" Type="http://schemas.openxmlformats.org/officeDocument/2006/relationships/slideLayout" Target="../slideLayouts/slideLayout139.xml"/><Relationship Id="rId14" Type="http://schemas.openxmlformats.org/officeDocument/2006/relationships/slideLayout" Target="../slideLayouts/slideLayout144.xml"/><Relationship Id="rId22" Type="http://schemas.openxmlformats.org/officeDocument/2006/relationships/slideLayout" Target="../slideLayouts/slideLayout152.xml"/><Relationship Id="rId27"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64.xml"/><Relationship Id="rId13" Type="http://schemas.openxmlformats.org/officeDocument/2006/relationships/slideLayout" Target="../slideLayouts/slideLayout169.xml"/><Relationship Id="rId18" Type="http://schemas.openxmlformats.org/officeDocument/2006/relationships/slideLayout" Target="../slideLayouts/slideLayout174.xml"/><Relationship Id="rId3" Type="http://schemas.openxmlformats.org/officeDocument/2006/relationships/slideLayout" Target="../slideLayouts/slideLayout159.xml"/><Relationship Id="rId7" Type="http://schemas.openxmlformats.org/officeDocument/2006/relationships/slideLayout" Target="../slideLayouts/slideLayout163.xml"/><Relationship Id="rId12" Type="http://schemas.openxmlformats.org/officeDocument/2006/relationships/slideLayout" Target="../slideLayouts/slideLayout168.xml"/><Relationship Id="rId17" Type="http://schemas.openxmlformats.org/officeDocument/2006/relationships/slideLayout" Target="../slideLayouts/slideLayout173.xml"/><Relationship Id="rId2" Type="http://schemas.openxmlformats.org/officeDocument/2006/relationships/slideLayout" Target="../slideLayouts/slideLayout158.xml"/><Relationship Id="rId16" Type="http://schemas.openxmlformats.org/officeDocument/2006/relationships/slideLayout" Target="../slideLayouts/slideLayout172.xml"/><Relationship Id="rId1" Type="http://schemas.openxmlformats.org/officeDocument/2006/relationships/slideLayout" Target="../slideLayouts/slideLayout157.xml"/><Relationship Id="rId6" Type="http://schemas.openxmlformats.org/officeDocument/2006/relationships/slideLayout" Target="../slideLayouts/slideLayout162.xml"/><Relationship Id="rId11" Type="http://schemas.openxmlformats.org/officeDocument/2006/relationships/slideLayout" Target="../slideLayouts/slideLayout167.xml"/><Relationship Id="rId5" Type="http://schemas.openxmlformats.org/officeDocument/2006/relationships/slideLayout" Target="../slideLayouts/slideLayout161.xml"/><Relationship Id="rId15" Type="http://schemas.openxmlformats.org/officeDocument/2006/relationships/slideLayout" Target="../slideLayouts/slideLayout171.xml"/><Relationship Id="rId10" Type="http://schemas.openxmlformats.org/officeDocument/2006/relationships/slideLayout" Target="../slideLayouts/slideLayout166.xml"/><Relationship Id="rId19" Type="http://schemas.openxmlformats.org/officeDocument/2006/relationships/theme" Target="../theme/theme7.xml"/><Relationship Id="rId4" Type="http://schemas.openxmlformats.org/officeDocument/2006/relationships/slideLayout" Target="../slideLayouts/slideLayout160.xml"/><Relationship Id="rId9" Type="http://schemas.openxmlformats.org/officeDocument/2006/relationships/slideLayout" Target="../slideLayouts/slideLayout165.xml"/><Relationship Id="rId14" Type="http://schemas.openxmlformats.org/officeDocument/2006/relationships/slideLayout" Target="../slideLayouts/slideLayout17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8" name="Group 17"/>
          <p:cNvGrpSpPr/>
          <p:nvPr userDrawn="1"/>
        </p:nvGrpSpPr>
        <p:grpSpPr>
          <a:xfrm>
            <a:off x="12618967" y="0"/>
            <a:ext cx="952401" cy="5766965"/>
            <a:chOff x="12618967" y="0"/>
            <a:chExt cx="952401" cy="5766965"/>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G:32 B:80</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R:92 G:45 B:145</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9" r:id="rId1"/>
    <p:sldLayoutId id="2147484300" r:id="rId2"/>
    <p:sldLayoutId id="2147484318" r:id="rId3"/>
    <p:sldLayoutId id="2147484295" r:id="rId4"/>
    <p:sldLayoutId id="2147484240" r:id="rId5"/>
    <p:sldLayoutId id="2147484296" r:id="rId6"/>
    <p:sldLayoutId id="2147484241" r:id="rId7"/>
    <p:sldLayoutId id="2147484297" r:id="rId8"/>
    <p:sldLayoutId id="2147484244" r:id="rId9"/>
    <p:sldLayoutId id="2147484298" r:id="rId10"/>
    <p:sldLayoutId id="2147484245" r:id="rId11"/>
    <p:sldLayoutId id="2147484247" r:id="rId12"/>
    <p:sldLayoutId id="2147484337" r:id="rId13"/>
    <p:sldLayoutId id="2147484249" r:id="rId14"/>
    <p:sldLayoutId id="2147484301" r:id="rId15"/>
    <p:sldLayoutId id="2147484252" r:id="rId16"/>
    <p:sldLayoutId id="2147484251" r:id="rId17"/>
    <p:sldLayoutId id="2147484254" r:id="rId18"/>
    <p:sldLayoutId id="2147484257" r:id="rId19"/>
    <p:sldLayoutId id="2147484258" r:id="rId20"/>
    <p:sldLayoutId id="2147484260" r:id="rId21"/>
    <p:sldLayoutId id="2147484299" r:id="rId22"/>
    <p:sldLayoutId id="2147484263" r:id="rId23"/>
    <p:sldLayoutId id="2147484450" r:id="rId24"/>
    <p:sldLayoutId id="2147484452" r:id="rId25"/>
    <p:sldLayoutId id="2147484454" r:id="rId26"/>
    <p:sldLayoutId id="2147484455" r:id="rId27"/>
    <p:sldLayoutId id="2147484456" r:id="rId28"/>
    <p:sldLayoutId id="2147484459" r:id="rId29"/>
    <p:sldLayoutId id="2147484461" r:id="rId30"/>
    <p:sldLayoutId id="2147484462" r:id="rId3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42" name="Group 41"/>
          <p:cNvGrpSpPr/>
          <p:nvPr userDrawn="1"/>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3460120779"/>
      </p:ext>
    </p:extLst>
  </p:cSld>
  <p:clrMap bg1="dk1" tx1="lt1" bg2="dk2" tx2="lt2" accent1="accent1" accent2="accent2" accent3="accent3" accent4="accent4" accent5="accent5" accent6="accent6" hlink="hlink" folHlink="folHlink"/>
  <p:sldLayoutIdLst>
    <p:sldLayoutId id="2147484338" r:id="rId1"/>
    <p:sldLayoutId id="2147484339" r:id="rId2"/>
    <p:sldLayoutId id="2147484340" r:id="rId3"/>
    <p:sldLayoutId id="2147484311" r:id="rId4"/>
    <p:sldLayoutId id="2147484312" r:id="rId5"/>
    <p:sldLayoutId id="2147484313" r:id="rId6"/>
    <p:sldLayoutId id="2147484314" r:id="rId7"/>
    <p:sldLayoutId id="2147484315" r:id="rId8"/>
    <p:sldLayoutId id="2147484316" r:id="rId9"/>
    <p:sldLayoutId id="2147484327" r:id="rId10"/>
    <p:sldLayoutId id="2147484328" r:id="rId11"/>
    <p:sldLayoutId id="2147484329" r:id="rId12"/>
    <p:sldLayoutId id="2147484330" r:id="rId13"/>
    <p:sldLayoutId id="2147484331" r:id="rId14"/>
    <p:sldLayoutId id="2147484317" r:id="rId15"/>
    <p:sldLayoutId id="2147484332" r:id="rId16"/>
    <p:sldLayoutId id="2147484333" r:id="rId17"/>
    <p:sldLayoutId id="2147484334" r:id="rId18"/>
    <p:sldLayoutId id="2147484335" r:id="rId19"/>
    <p:sldLayoutId id="2147484336"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22830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p:nvPicPr>
        <p:blipFill>
          <a:blip r:embed="rId33"/>
          <a:stretch>
            <a:fillRect/>
          </a:stretch>
        </p:blipFill>
        <p:spPr>
          <a:xfrm rot="5400000">
            <a:off x="9489150" y="3050514"/>
            <a:ext cx="6995160" cy="894134"/>
          </a:xfrm>
          <a:prstGeom prst="rect">
            <a:avLst/>
          </a:prstGeom>
        </p:spPr>
      </p:pic>
    </p:spTree>
    <p:extLst>
      <p:ext uri="{BB962C8B-B14F-4D97-AF65-F5344CB8AC3E}">
        <p14:creationId xmlns:p14="http://schemas.microsoft.com/office/powerpoint/2010/main" val="709384215"/>
      </p:ext>
    </p:extLst>
  </p:cSld>
  <p:clrMap bg1="dk1" tx1="lt1" bg2="dk2" tx2="lt2" accent1="accent1" accent2="accent2" accent3="accent3" accent4="accent4" accent5="accent5" accent6="accent6" hlink="hlink" folHlink="folHlink"/>
  <p:sldLayoutIdLst>
    <p:sldLayoutId id="2147484342" r:id="rId1"/>
    <p:sldLayoutId id="2147484343" r:id="rId2"/>
    <p:sldLayoutId id="2147484344" r:id="rId3"/>
    <p:sldLayoutId id="2147484345" r:id="rId4"/>
    <p:sldLayoutId id="2147484346" r:id="rId5"/>
    <p:sldLayoutId id="2147484347" r:id="rId6"/>
    <p:sldLayoutId id="2147484348" r:id="rId7"/>
    <p:sldLayoutId id="2147484349" r:id="rId8"/>
    <p:sldLayoutId id="2147484350" r:id="rId9"/>
    <p:sldLayoutId id="2147484351" r:id="rId10"/>
    <p:sldLayoutId id="2147484352" r:id="rId11"/>
    <p:sldLayoutId id="2147484353" r:id="rId12"/>
    <p:sldLayoutId id="2147484354" r:id="rId13"/>
    <p:sldLayoutId id="2147484355" r:id="rId14"/>
    <p:sldLayoutId id="2147484356" r:id="rId15"/>
    <p:sldLayoutId id="2147484357" r:id="rId16"/>
    <p:sldLayoutId id="2147484358" r:id="rId17"/>
    <p:sldLayoutId id="2147484359" r:id="rId18"/>
    <p:sldLayoutId id="2147484360" r:id="rId19"/>
    <p:sldLayoutId id="2147484361" r:id="rId20"/>
    <p:sldLayoutId id="2147484362" r:id="rId21"/>
    <p:sldLayoutId id="2147484363" r:id="rId22"/>
    <p:sldLayoutId id="2147484364" r:id="rId23"/>
    <p:sldLayoutId id="2147484365" r:id="rId24"/>
    <p:sldLayoutId id="2147484366" r:id="rId25"/>
    <p:sldLayoutId id="2147484367" r:id="rId26"/>
    <p:sldLayoutId id="2147484368" r:id="rId27"/>
    <p:sldLayoutId id="2147484369" r:id="rId28"/>
    <p:sldLayoutId id="2147484370" r:id="rId29"/>
    <p:sldLayoutId id="2147484451" r:id="rId30"/>
    <p:sldLayoutId id="2147484453" r:id="rId31"/>
  </p:sldLayoutIdLst>
  <p:transition>
    <p:fade/>
  </p:transition>
  <p:txStyles>
    <p:titleStyle>
      <a:lvl1pPr algn="l" defTabSz="932563" rtl="0" eaLnBrk="1" latinLnBrk="0" hangingPunct="1">
        <a:lnSpc>
          <a:spcPct val="90000"/>
        </a:lnSpc>
        <a:spcBef>
          <a:spcPct val="0"/>
        </a:spcBef>
        <a:buNone/>
        <a:defRPr lang="en-US" sz="53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514255168"/>
      </p:ext>
    </p:extLst>
  </p:cSld>
  <p:clrMap bg1="dk1" tx1="lt1" bg2="dk2" tx2="lt2" accent1="accent1" accent2="accent2" accent3="accent3" accent4="accent4" accent5="accent5" accent6="accent6" hlink="hlink" folHlink="folHlink"/>
  <p:sldLayoutIdLst>
    <p:sldLayoutId id="2147484372" r:id="rId1"/>
    <p:sldLayoutId id="2147484373" r:id="rId2"/>
    <p:sldLayoutId id="2147484374" r:id="rId3"/>
    <p:sldLayoutId id="2147484375" r:id="rId4"/>
    <p:sldLayoutId id="2147484376" r:id="rId5"/>
    <p:sldLayoutId id="2147484377" r:id="rId6"/>
    <p:sldLayoutId id="2147484378" r:id="rId7"/>
    <p:sldLayoutId id="2147484379" r:id="rId8"/>
    <p:sldLayoutId id="2147484380" r:id="rId9"/>
    <p:sldLayoutId id="2147484381" r:id="rId10"/>
    <p:sldLayoutId id="2147484382" r:id="rId11"/>
    <p:sldLayoutId id="2147484383" r:id="rId12"/>
    <p:sldLayoutId id="2147484384" r:id="rId13"/>
    <p:sldLayoutId id="2147484385" r:id="rId14"/>
    <p:sldLayoutId id="2147484386" r:id="rId15"/>
    <p:sldLayoutId id="2147484387" r:id="rId16"/>
    <p:sldLayoutId id="2147484388" r:id="rId17"/>
    <p:sldLayoutId id="2147484389" r:id="rId18"/>
    <p:sldLayoutId id="2147484390" r:id="rId19"/>
    <p:sldLayoutId id="2147484391" r:id="rId20"/>
    <p:sldLayoutId id="2147484392" r:id="rId21"/>
    <p:sldLayoutId id="2147484393" r:id="rId22"/>
    <p:sldLayoutId id="2147484394" r:id="rId23"/>
    <p:sldLayoutId id="2147484395" r:id="rId24"/>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7" cy="2159483"/>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642212140"/>
      </p:ext>
    </p:extLst>
  </p:cSld>
  <p:clrMap bg1="dk1" tx1="lt1" bg2="dk2" tx2="lt2" accent1="accent1" accent2="accent2" accent3="accent3" accent4="accent4" accent5="accent5" accent6="accent6" hlink="hlink" folHlink="folHlink"/>
  <p:sldLayoutIdLst>
    <p:sldLayoutId id="2147484397" r:id="rId1"/>
    <p:sldLayoutId id="2147484398" r:id="rId2"/>
    <p:sldLayoutId id="2147484399" r:id="rId3"/>
    <p:sldLayoutId id="2147484400" r:id="rId4"/>
    <p:sldLayoutId id="2147484401" r:id="rId5"/>
    <p:sldLayoutId id="2147484402" r:id="rId6"/>
    <p:sldLayoutId id="2147484403" r:id="rId7"/>
    <p:sldLayoutId id="2147484404" r:id="rId8"/>
    <p:sldLayoutId id="2147484405" r:id="rId9"/>
    <p:sldLayoutId id="2147484406" r:id="rId10"/>
    <p:sldLayoutId id="2147484407" r:id="rId11"/>
    <p:sldLayoutId id="2147484408" r:id="rId12"/>
    <p:sldLayoutId id="2147484409" r:id="rId13"/>
    <p:sldLayoutId id="2147484410" r:id="rId14"/>
    <p:sldLayoutId id="2147484411" r:id="rId15"/>
    <p:sldLayoutId id="2147484412" r:id="rId16"/>
    <p:sldLayoutId id="2147484413" r:id="rId17"/>
    <p:sldLayoutId id="2147484414" r:id="rId18"/>
    <p:sldLayoutId id="2147484415" r:id="rId19"/>
    <p:sldLayoutId id="2147484416" r:id="rId20"/>
    <p:sldLayoutId id="2147484417" r:id="rId21"/>
    <p:sldLayoutId id="2147484418" r:id="rId22"/>
    <p:sldLayoutId id="2147484419" r:id="rId23"/>
    <p:sldLayoutId id="2147484420" r:id="rId24"/>
  </p:sldLayoutIdLst>
  <p:transition>
    <p:fade/>
  </p:transition>
  <p:txStyles>
    <p:titleStyle>
      <a:lvl1pPr algn="l" defTabSz="932634"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60" marR="0" indent="-342860" algn="l" defTabSz="932634"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132" marR="0" indent="-241273" algn="l" defTabSz="932634"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009" marR="0" indent="-228574" algn="l" defTabSz="932634"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81" marR="0" indent="-228574" algn="l" defTabSz="93263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56" marR="0" indent="-228574" algn="l" defTabSz="93263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45"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63"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81"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99"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634" rtl="0" eaLnBrk="1" latinLnBrk="0" hangingPunct="1">
        <a:defRPr sz="1800" kern="1200">
          <a:solidFill>
            <a:schemeClr val="tx1"/>
          </a:solidFill>
          <a:latin typeface="+mn-lt"/>
          <a:ea typeface="+mn-ea"/>
          <a:cs typeface="+mn-cs"/>
        </a:defRPr>
      </a:lvl1pPr>
      <a:lvl2pPr marL="466318" algn="l" defTabSz="932634" rtl="0" eaLnBrk="1" latinLnBrk="0" hangingPunct="1">
        <a:defRPr sz="1800" kern="1200">
          <a:solidFill>
            <a:schemeClr val="tx1"/>
          </a:solidFill>
          <a:latin typeface="+mn-lt"/>
          <a:ea typeface="+mn-ea"/>
          <a:cs typeface="+mn-cs"/>
        </a:defRPr>
      </a:lvl2pPr>
      <a:lvl3pPr marL="932634" algn="l" defTabSz="932634" rtl="0" eaLnBrk="1" latinLnBrk="0" hangingPunct="1">
        <a:defRPr sz="1800" kern="1200">
          <a:solidFill>
            <a:schemeClr val="tx1"/>
          </a:solidFill>
          <a:latin typeface="+mn-lt"/>
          <a:ea typeface="+mn-ea"/>
          <a:cs typeface="+mn-cs"/>
        </a:defRPr>
      </a:lvl3pPr>
      <a:lvl4pPr marL="1398952" algn="l" defTabSz="932634" rtl="0" eaLnBrk="1" latinLnBrk="0" hangingPunct="1">
        <a:defRPr sz="1800" kern="1200">
          <a:solidFill>
            <a:schemeClr val="tx1"/>
          </a:solidFill>
          <a:latin typeface="+mn-lt"/>
          <a:ea typeface="+mn-ea"/>
          <a:cs typeface="+mn-cs"/>
        </a:defRPr>
      </a:lvl4pPr>
      <a:lvl5pPr marL="1865269" algn="l" defTabSz="932634" rtl="0" eaLnBrk="1" latinLnBrk="0" hangingPunct="1">
        <a:defRPr sz="1800" kern="1200">
          <a:solidFill>
            <a:schemeClr val="tx1"/>
          </a:solidFill>
          <a:latin typeface="+mn-lt"/>
          <a:ea typeface="+mn-ea"/>
          <a:cs typeface="+mn-cs"/>
        </a:defRPr>
      </a:lvl5pPr>
      <a:lvl6pPr marL="2331588" algn="l" defTabSz="932634" rtl="0" eaLnBrk="1" latinLnBrk="0" hangingPunct="1">
        <a:defRPr sz="1800" kern="1200">
          <a:solidFill>
            <a:schemeClr val="tx1"/>
          </a:solidFill>
          <a:latin typeface="+mn-lt"/>
          <a:ea typeface="+mn-ea"/>
          <a:cs typeface="+mn-cs"/>
        </a:defRPr>
      </a:lvl6pPr>
      <a:lvl7pPr marL="2797905" algn="l" defTabSz="932634" rtl="0" eaLnBrk="1" latinLnBrk="0" hangingPunct="1">
        <a:defRPr sz="1800" kern="1200">
          <a:solidFill>
            <a:schemeClr val="tx1"/>
          </a:solidFill>
          <a:latin typeface="+mn-lt"/>
          <a:ea typeface="+mn-ea"/>
          <a:cs typeface="+mn-cs"/>
        </a:defRPr>
      </a:lvl7pPr>
      <a:lvl8pPr marL="3264222" algn="l" defTabSz="932634" rtl="0" eaLnBrk="1" latinLnBrk="0" hangingPunct="1">
        <a:defRPr sz="1800" kern="1200">
          <a:solidFill>
            <a:schemeClr val="tx1"/>
          </a:solidFill>
          <a:latin typeface="+mn-lt"/>
          <a:ea typeface="+mn-ea"/>
          <a:cs typeface="+mn-cs"/>
        </a:defRPr>
      </a:lvl8pPr>
      <a:lvl9pPr marL="3730540" algn="l" defTabSz="93263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5"/>
            <a:chOff x="12618967" y="0"/>
            <a:chExt cx="952401" cy="5766965"/>
          </a:xfrm>
        </p:grpSpPr>
        <p:grpSp>
          <p:nvGrpSpPr>
            <p:cNvPr id="18" name="Group 17"/>
            <p:cNvGrpSpPr/>
            <p:nvPr userDrawn="1"/>
          </p:nvGrpSpPr>
          <p:grpSpPr>
            <a:xfrm>
              <a:off x="12618967" y="0"/>
              <a:ext cx="952401" cy="5720411"/>
              <a:chOff x="12618967" y="0"/>
              <a:chExt cx="952401" cy="5720411"/>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G:120 B:215</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32472" fontAlgn="base">
                    <a:lnSpc>
                      <a:spcPct val="100000"/>
                    </a:lnSpc>
                    <a:spcBef>
                      <a:spcPct val="0"/>
                    </a:spcBef>
                    <a:spcAft>
                      <a:spcPct val="0"/>
                    </a:spcAft>
                  </a:pPr>
                  <a:r>
                    <a:rPr lang="en-US" sz="500" dirty="0">
                      <a:gradFill>
                        <a:gsLst>
                          <a:gs pos="10042">
                            <a:schemeClr val="tx1"/>
                          </a:gs>
                          <a:gs pos="39000">
                            <a:schemeClr val="tx1"/>
                          </a:gs>
                        </a:gsLst>
                        <a:lin ang="5400000" scaled="0"/>
                      </a:gradFill>
                      <a:ea typeface="Segoe UI" pitchFamily="34" charset="0"/>
                      <a:cs typeface="Segoe UI" pitchFamily="34" charset="0"/>
                    </a:rPr>
                    <a:t>R:</a:t>
                  </a:r>
                  <a:r>
                    <a:rPr lang="en-US" sz="500" baseline="0" dirty="0">
                      <a:gradFill>
                        <a:gsLst>
                          <a:gs pos="10042">
                            <a:schemeClr val="tx1"/>
                          </a:gs>
                          <a:gs pos="39000">
                            <a:schemeClr val="tx1"/>
                          </a:gs>
                        </a:gsLst>
                        <a:lin ang="5400000" scaled="0"/>
                      </a:gradFill>
                      <a:ea typeface="Segoe UI" pitchFamily="34" charset="0"/>
                      <a:cs typeface="Segoe UI" pitchFamily="34" charset="0"/>
                    </a:rPr>
                    <a:t>186 G:216 B:10</a:t>
                  </a:r>
                  <a:endParaRPr lang="en-US" sz="500" dirty="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92 G:45 B:145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G:32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10042">
                            <a:schemeClr val="tx1"/>
                          </a:gs>
                          <a:gs pos="39000">
                            <a:schemeClr val="tx1"/>
                          </a:gs>
                        </a:gsLst>
                        <a:lin ang="5400000" scaled="0"/>
                      </a:gradFill>
                      <a:latin typeface="+mn-lt"/>
                      <a:ea typeface="Segoe UI" pitchFamily="34" charset="0"/>
                      <a:cs typeface="Segoe UI" pitchFamily="34" charset="0"/>
                    </a:rPr>
                    <a:t>R:255 G:185 B:0</a:t>
                  </a:r>
                </a:p>
              </p:txBody>
            </p:sp>
          </p:grpSp>
          <p:grpSp>
            <p:nvGrpSpPr>
              <p:cNvPr id="27" name="Group 26"/>
              <p:cNvGrpSpPr/>
              <p:nvPr userDrawn="1"/>
            </p:nvGrpSpPr>
            <p:grpSpPr>
              <a:xfrm rot="5400000">
                <a:off x="11870606" y="3812276"/>
                <a:ext cx="1786491" cy="289766"/>
                <a:chOff x="4476564" y="4543426"/>
                <a:chExt cx="1786491" cy="289766"/>
              </a:xfrm>
            </p:grpSpPr>
            <p:sp>
              <p:nvSpPr>
                <p:cNvPr id="33" name="Rectangle 32"/>
                <p:cNvSpPr/>
                <p:nvPr userDrawn="1"/>
              </p:nvSpPr>
              <p:spPr bwMode="auto">
                <a:xfrm>
                  <a:off x="4476564" y="4543426"/>
                  <a:ext cx="869930" cy="289766"/>
                </a:xfrm>
                <a:prstGeom prst="rect">
                  <a:avLst/>
                </a:prstGeom>
                <a:solidFill>
                  <a:srgbClr val="0018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Mid-Blue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G:24 B:143</a:t>
                  </a:r>
                </a:p>
              </p:txBody>
            </p:sp>
            <p:sp>
              <p:nvSpPr>
                <p:cNvPr id="19" name="Rectangle 18"/>
                <p:cNvSpPr/>
                <p:nvPr userDrawn="1"/>
              </p:nvSpPr>
              <p:spPr bwMode="auto">
                <a:xfrm>
                  <a:off x="5393125" y="4543426"/>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Blue</a:t>
                  </a:r>
                </a:p>
                <a:p>
                  <a:pPr marL="0" algn="l" defTabSz="932472" rtl="0" eaLnBrk="1" fontAlgn="base" latinLnBrk="0" hangingPunct="1">
                    <a:lnSpc>
                      <a:spcPct val="100000"/>
                    </a:lnSpc>
                    <a:spcBef>
                      <a:spcPct val="0"/>
                    </a:spcBef>
                    <a:spcAft>
                      <a:spcPct val="0"/>
                    </a:spcAft>
                  </a:pPr>
                  <a:r>
                    <a:rPr lang="en-US" sz="500" kern="1200" dirty="0">
                      <a:gradFill>
                        <a:gsLst>
                          <a:gs pos="10042">
                            <a:schemeClr val="tx1"/>
                          </a:gs>
                          <a:gs pos="39000">
                            <a:schemeClr val="tx1"/>
                          </a:gs>
                        </a:gsLst>
                        <a:lin ang="5400000" scaled="0"/>
                      </a:gradFill>
                      <a:latin typeface="+mn-lt"/>
                      <a:ea typeface="Segoe UI" pitchFamily="34" charset="0"/>
                      <a:cs typeface="Segoe UI" pitchFamily="34" charset="0"/>
                    </a:rPr>
                    <a:t>R:0 G:188 B:242</a:t>
                  </a: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
          <p:nvSpPr>
            <p:cNvPr id="20" name="Rectangle 19"/>
            <p:cNvSpPr/>
            <p:nvPr userDrawn="1"/>
          </p:nvSpPr>
          <p:spPr bwMode="auto">
            <a:xfrm rot="5400000">
              <a:off x="12328886" y="5187117"/>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2389">
                        <a:srgbClr val="FFFFFF"/>
                      </a:gs>
                      <a:gs pos="46000">
                        <a:srgbClr val="FFFFFF"/>
                      </a:gs>
                    </a:gsLst>
                    <a:lin ang="5400000" scaled="0"/>
                  </a:gradFill>
                  <a:latin typeface="+mn-lt"/>
                  <a:ea typeface="Segoe UI" pitchFamily="34" charset="0"/>
                  <a:cs typeface="Segoe UI" pitchFamily="34" charset="0"/>
                </a:rPr>
                <a:t>Gray</a:t>
              </a:r>
            </a:p>
            <a:p>
              <a:pPr marL="0" algn="l" defTabSz="932472" rtl="0" eaLnBrk="1" fontAlgn="base" latinLnBrk="0" hangingPunct="1">
                <a:lnSpc>
                  <a:spcPct val="100000"/>
                </a:lnSpc>
                <a:spcBef>
                  <a:spcPct val="0"/>
                </a:spcBef>
                <a:spcAft>
                  <a:spcPct val="0"/>
                </a:spcAft>
              </a:pPr>
              <a:r>
                <a:rPr lang="en-US" sz="500" kern="1200" dirty="0">
                  <a:gradFill>
                    <a:gsLst>
                      <a:gs pos="12389">
                        <a:srgbClr val="FFFFFF"/>
                      </a:gs>
                      <a:gs pos="46000">
                        <a:srgbClr val="FFFFFF"/>
                      </a:gs>
                    </a:gsLst>
                    <a:lin ang="5400000" scaled="0"/>
                  </a:gradFill>
                  <a:latin typeface="+mn-lt"/>
                  <a:ea typeface="Segoe UI" pitchFamily="34" charset="0"/>
                  <a:cs typeface="Segoe UI" pitchFamily="34" charset="0"/>
                </a:rPr>
                <a:t>R:80 G:80 B:80</a:t>
              </a:r>
            </a:p>
          </p:txBody>
        </p:sp>
      </p:grpSp>
    </p:spTree>
    <p:extLst>
      <p:ext uri="{BB962C8B-B14F-4D97-AF65-F5344CB8AC3E}">
        <p14:creationId xmlns:p14="http://schemas.microsoft.com/office/powerpoint/2010/main" val="3796267895"/>
      </p:ext>
    </p:extLst>
  </p:cSld>
  <p:clrMap bg1="lt1" tx1="dk1" bg2="lt2" tx2="dk2" accent1="accent1" accent2="accent2" accent3="accent3" accent4="accent4" accent5="accent5" accent6="accent6" hlink="hlink" folHlink="folHlink"/>
  <p:sldLayoutIdLst>
    <p:sldLayoutId id="2147484422" r:id="rId1"/>
    <p:sldLayoutId id="2147484423" r:id="rId2"/>
    <p:sldLayoutId id="2147484424" r:id="rId3"/>
    <p:sldLayoutId id="2147484425" r:id="rId4"/>
    <p:sldLayoutId id="2147484426" r:id="rId5"/>
    <p:sldLayoutId id="2147484427" r:id="rId6"/>
    <p:sldLayoutId id="2147484428" r:id="rId7"/>
    <p:sldLayoutId id="2147484429" r:id="rId8"/>
    <p:sldLayoutId id="2147484430" r:id="rId9"/>
    <p:sldLayoutId id="2147484431" r:id="rId10"/>
    <p:sldLayoutId id="2147484432" r:id="rId11"/>
    <p:sldLayoutId id="2147484433" r:id="rId12"/>
    <p:sldLayoutId id="2147484434" r:id="rId13"/>
    <p:sldLayoutId id="2147484435" r:id="rId14"/>
    <p:sldLayoutId id="2147484436" r:id="rId15"/>
    <p:sldLayoutId id="2147484437" r:id="rId16"/>
    <p:sldLayoutId id="2147484438" r:id="rId17"/>
    <p:sldLayoutId id="2147484439" r:id="rId18"/>
    <p:sldLayoutId id="2147484440" r:id="rId19"/>
    <p:sldLayoutId id="2147484441" r:id="rId20"/>
    <p:sldLayoutId id="2147484442" r:id="rId21"/>
    <p:sldLayoutId id="2147484443" r:id="rId22"/>
    <p:sldLayoutId id="2147484444" r:id="rId23"/>
    <p:sldLayoutId id="2147484445" r:id="rId24"/>
    <p:sldLayoutId id="2147484446" r:id="rId25"/>
    <p:sldLayoutId id="2147484447" r:id="rId2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77489945"/>
      </p:ext>
    </p:extLst>
  </p:cSld>
  <p:clrMap bg1="lt1" tx1="dk1" bg2="lt2" tx2="dk2" accent1="accent1" accent2="accent2" accent3="accent3" accent4="accent4" accent5="accent5" accent6="accent6" hlink="hlink" folHlink="folHlink"/>
  <p:sldLayoutIdLst>
    <p:sldLayoutId id="2147484464" r:id="rId1"/>
    <p:sldLayoutId id="2147484465" r:id="rId2"/>
    <p:sldLayoutId id="2147484466" r:id="rId3"/>
    <p:sldLayoutId id="2147484467" r:id="rId4"/>
    <p:sldLayoutId id="2147484468" r:id="rId5"/>
    <p:sldLayoutId id="2147484469" r:id="rId6"/>
    <p:sldLayoutId id="2147484470" r:id="rId7"/>
    <p:sldLayoutId id="2147484471" r:id="rId8"/>
    <p:sldLayoutId id="2147484472" r:id="rId9"/>
    <p:sldLayoutId id="2147484473" r:id="rId10"/>
    <p:sldLayoutId id="2147484474" r:id="rId11"/>
    <p:sldLayoutId id="2147484475" r:id="rId12"/>
    <p:sldLayoutId id="2147484476" r:id="rId13"/>
    <p:sldLayoutId id="2147484477" r:id="rId14"/>
    <p:sldLayoutId id="2147484478" r:id="rId15"/>
    <p:sldLayoutId id="2147484479" r:id="rId16"/>
    <p:sldLayoutId id="2147484480" r:id="rId17"/>
    <p:sldLayoutId id="2147484481" r:id="rId1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solidFill>
            <a:srgbClr val="0078D7"/>
          </a:soli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solidFill>
            <a:srgbClr val="0078D7"/>
          </a:soli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solidFill>
            <a:srgbClr val="0078D7"/>
          </a:soli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solidFill>
            <a:srgbClr val="0078D7"/>
          </a:soli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0078D7"/>
          </a:soli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0078D7"/>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xml"/><Relationship Id="rId1" Type="http://schemas.openxmlformats.org/officeDocument/2006/relationships/slideLayout" Target="../slideLayouts/slideLayout28.xml"/><Relationship Id="rId4" Type="http://schemas.openxmlformats.org/officeDocument/2006/relationships/image" Target="../media/image37.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12.xml"/><Relationship Id="rId1" Type="http://schemas.openxmlformats.org/officeDocument/2006/relationships/slideLayout" Target="../slideLayouts/slideLayout24.xml"/><Relationship Id="rId4" Type="http://schemas.openxmlformats.org/officeDocument/2006/relationships/image" Target="../media/image45.tmp"/></Relationships>
</file>

<file path=ppt/slides/_rels/slide19.xml.rels><?xml version="1.0" encoding="UTF-8" standalone="yes"?>
<Relationships xmlns="http://schemas.openxmlformats.org/package/2006/relationships"><Relationship Id="rId3" Type="http://schemas.openxmlformats.org/officeDocument/2006/relationships/image" Target="../media/image46.gif"/><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4.xml"/><Relationship Id="rId1" Type="http://schemas.openxmlformats.org/officeDocument/2006/relationships/slideLayout" Target="../slideLayouts/slideLayout24.xml"/><Relationship Id="rId5" Type="http://schemas.openxmlformats.org/officeDocument/2006/relationships/image" Target="../media/image49.png"/><Relationship Id="rId4" Type="http://schemas.openxmlformats.org/officeDocument/2006/relationships/image" Target="../media/image4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3" Type="http://schemas.openxmlformats.org/officeDocument/2006/relationships/image" Target="../media/image50.tmp"/><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image" Target="../media/image50.tmp"/><Relationship Id="rId2" Type="http://schemas.openxmlformats.org/officeDocument/2006/relationships/notesSlide" Target="../notesSlides/notesSlide17.xml"/><Relationship Id="rId1" Type="http://schemas.openxmlformats.org/officeDocument/2006/relationships/slideLayout" Target="../slideLayouts/slideLayout24.xml"/><Relationship Id="rId5" Type="http://schemas.openxmlformats.org/officeDocument/2006/relationships/image" Target="../media/image52.jpg"/><Relationship Id="rId4" Type="http://schemas.openxmlformats.org/officeDocument/2006/relationships/image" Target="../media/image51.png"/></Relationships>
</file>

<file path=ppt/slides/_rels/slide24.xml.rels><?xml version="1.0" encoding="UTF-8" standalone="yes"?>
<Relationships xmlns="http://schemas.openxmlformats.org/package/2006/relationships"><Relationship Id="rId3" Type="http://schemas.openxmlformats.org/officeDocument/2006/relationships/image" Target="../media/image50.tmp"/><Relationship Id="rId2" Type="http://schemas.openxmlformats.org/officeDocument/2006/relationships/notesSlide" Target="../notesSlides/notesSlide18.xml"/><Relationship Id="rId1" Type="http://schemas.openxmlformats.org/officeDocument/2006/relationships/slideLayout" Target="../slideLayouts/slideLayout24.xml"/><Relationship Id="rId4" Type="http://schemas.openxmlformats.org/officeDocument/2006/relationships/image" Target="../media/image52.jpg"/></Relationships>
</file>

<file path=ppt/slides/_rels/slide25.xml.rels><?xml version="1.0" encoding="UTF-8" standalone="yes"?>
<Relationships xmlns="http://schemas.openxmlformats.org/package/2006/relationships"><Relationship Id="rId3" Type="http://schemas.openxmlformats.org/officeDocument/2006/relationships/image" Target="../media/image50.tmp"/><Relationship Id="rId2" Type="http://schemas.openxmlformats.org/officeDocument/2006/relationships/notesSlide" Target="../notesSlides/notesSlide19.xml"/><Relationship Id="rId1" Type="http://schemas.openxmlformats.org/officeDocument/2006/relationships/slideLayout" Target="../slideLayouts/slideLayout24.xml"/><Relationship Id="rId5" Type="http://schemas.openxmlformats.org/officeDocument/2006/relationships/image" Target="../media/image51.png"/><Relationship Id="rId4" Type="http://schemas.openxmlformats.org/officeDocument/2006/relationships/image" Target="../media/image53.jpe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0.xml"/></Relationships>
</file>

<file path=ppt/slides/_rels/slide27.xml.rels><?xml version="1.0" encoding="UTF-8" standalone="yes"?>
<Relationships xmlns="http://schemas.openxmlformats.org/package/2006/relationships"><Relationship Id="rId8" Type="http://schemas.openxmlformats.org/officeDocument/2006/relationships/image" Target="../media/image59.jpg"/><Relationship Id="rId13" Type="http://schemas.openxmlformats.org/officeDocument/2006/relationships/image" Target="../media/image64.jpg"/><Relationship Id="rId3" Type="http://schemas.openxmlformats.org/officeDocument/2006/relationships/image" Target="../media/image54.jpg"/><Relationship Id="rId7" Type="http://schemas.openxmlformats.org/officeDocument/2006/relationships/image" Target="../media/image58.jpg"/><Relationship Id="rId12" Type="http://schemas.openxmlformats.org/officeDocument/2006/relationships/image" Target="../media/image63.jpg"/><Relationship Id="rId2" Type="http://schemas.openxmlformats.org/officeDocument/2006/relationships/notesSlide" Target="../notesSlides/notesSlide21.xml"/><Relationship Id="rId1" Type="http://schemas.openxmlformats.org/officeDocument/2006/relationships/slideLayout" Target="../slideLayouts/slideLayout24.xml"/><Relationship Id="rId6" Type="http://schemas.openxmlformats.org/officeDocument/2006/relationships/image" Target="../media/image57.jpg"/><Relationship Id="rId11" Type="http://schemas.openxmlformats.org/officeDocument/2006/relationships/image" Target="../media/image62.jpg"/><Relationship Id="rId5" Type="http://schemas.openxmlformats.org/officeDocument/2006/relationships/image" Target="../media/image56.jpg"/><Relationship Id="rId15" Type="http://schemas.openxmlformats.org/officeDocument/2006/relationships/image" Target="../media/image50.tmp"/><Relationship Id="rId10" Type="http://schemas.openxmlformats.org/officeDocument/2006/relationships/image" Target="../media/image61.jpg"/><Relationship Id="rId4" Type="http://schemas.openxmlformats.org/officeDocument/2006/relationships/image" Target="../media/image55.jpg"/><Relationship Id="rId9" Type="http://schemas.openxmlformats.org/officeDocument/2006/relationships/image" Target="../media/image60.jpg"/><Relationship Id="rId14" Type="http://schemas.openxmlformats.org/officeDocument/2006/relationships/image" Target="../media/image65.jpg"/></Relationships>
</file>

<file path=ppt/slides/_rels/slide28.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52.jpg"/><Relationship Id="rId7" Type="http://schemas.openxmlformats.org/officeDocument/2006/relationships/image" Target="../media/image68.jpg"/><Relationship Id="rId2" Type="http://schemas.openxmlformats.org/officeDocument/2006/relationships/notesSlide" Target="../notesSlides/notesSlide22.xml"/><Relationship Id="rId1" Type="http://schemas.openxmlformats.org/officeDocument/2006/relationships/slideLayout" Target="../slideLayouts/slideLayout24.xml"/><Relationship Id="rId6" Type="http://schemas.openxmlformats.org/officeDocument/2006/relationships/image" Target="../media/image67.jpg"/><Relationship Id="rId5" Type="http://schemas.openxmlformats.org/officeDocument/2006/relationships/image" Target="../media/image66.png"/><Relationship Id="rId4" Type="http://schemas.openxmlformats.org/officeDocument/2006/relationships/image" Target="../media/image50.tmp"/></Relationships>
</file>

<file path=ppt/slides/_rels/slide29.xml.rels><?xml version="1.0" encoding="UTF-8" standalone="yes"?>
<Relationships xmlns="http://schemas.openxmlformats.org/package/2006/relationships"><Relationship Id="rId8" Type="http://schemas.openxmlformats.org/officeDocument/2006/relationships/image" Target="../media/image67.jpg"/><Relationship Id="rId13" Type="http://schemas.openxmlformats.org/officeDocument/2006/relationships/image" Target="../media/image72.png"/><Relationship Id="rId3" Type="http://schemas.openxmlformats.org/officeDocument/2006/relationships/image" Target="../media/image50.tmp"/><Relationship Id="rId7" Type="http://schemas.openxmlformats.org/officeDocument/2006/relationships/image" Target="../media/image65.jpg"/><Relationship Id="rId12" Type="http://schemas.openxmlformats.org/officeDocument/2006/relationships/image" Target="../media/image69.png"/><Relationship Id="rId2" Type="http://schemas.openxmlformats.org/officeDocument/2006/relationships/notesSlide" Target="../notesSlides/notesSlide23.xml"/><Relationship Id="rId1" Type="http://schemas.openxmlformats.org/officeDocument/2006/relationships/slideLayout" Target="../slideLayouts/slideLayout24.xml"/><Relationship Id="rId6" Type="http://schemas.openxmlformats.org/officeDocument/2006/relationships/image" Target="../media/image64.jpg"/><Relationship Id="rId11" Type="http://schemas.microsoft.com/office/2007/relationships/hdphoto" Target="../media/hdphoto4.wdp"/><Relationship Id="rId5" Type="http://schemas.openxmlformats.org/officeDocument/2006/relationships/image" Target="../media/image63.jpg"/><Relationship Id="rId10" Type="http://schemas.openxmlformats.org/officeDocument/2006/relationships/image" Target="../media/image71.png"/><Relationship Id="rId4" Type="http://schemas.openxmlformats.org/officeDocument/2006/relationships/image" Target="../media/image70.jpg"/><Relationship Id="rId9" Type="http://schemas.openxmlformats.org/officeDocument/2006/relationships/image" Target="../media/image68.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30.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4.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5.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s://www.botpages.com/" TargetMode="External"/><Relationship Id="rId2" Type="http://schemas.openxmlformats.org/officeDocument/2006/relationships/notesSlide" Target="../notesSlides/notesSlide4.xml"/><Relationship Id="rId1" Type="http://schemas.openxmlformats.org/officeDocument/2006/relationships/slideLayout" Target="../slideLayouts/slideLayout25.xml"/><Relationship Id="rId4" Type="http://schemas.openxmlformats.org/officeDocument/2006/relationships/image" Target="../media/image38.png"/></Relationships>
</file>

<file path=ppt/slides/_rels/slide40.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78.png"/><Relationship Id="rId1" Type="http://schemas.openxmlformats.org/officeDocument/2006/relationships/slideLayout" Target="../slideLayouts/slideLayout25.xml"/><Relationship Id="rId5" Type="http://schemas.openxmlformats.org/officeDocument/2006/relationships/image" Target="../media/image81.svg"/><Relationship Id="rId4" Type="http://schemas.openxmlformats.org/officeDocument/2006/relationships/image" Target="../media/image80.png"/></Relationships>
</file>

<file path=ppt/slides/_rels/slide47.xml.rels><?xml version="1.0" encoding="UTF-8" standalone="yes"?>
<Relationships xmlns="http://schemas.openxmlformats.org/package/2006/relationships"><Relationship Id="rId2" Type="http://schemas.openxmlformats.org/officeDocument/2006/relationships/image" Target="../media/image82.jpeg"/><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5.xml"/><Relationship Id="rId4" Type="http://schemas.openxmlformats.org/officeDocument/2006/relationships/image" Target="../media/image81.svg"/></Relationships>
</file>

<file path=ppt/slides/_rels/slide49.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50.xml.rels><?xml version="1.0" encoding="UTF-8" standalone="yes"?>
<Relationships xmlns="http://schemas.openxmlformats.org/package/2006/relationships"><Relationship Id="rId8" Type="http://schemas.openxmlformats.org/officeDocument/2006/relationships/image" Target="../media/image90.tiff"/><Relationship Id="rId3" Type="http://schemas.openxmlformats.org/officeDocument/2006/relationships/image" Target="../media/image85.tiff"/><Relationship Id="rId7" Type="http://schemas.openxmlformats.org/officeDocument/2006/relationships/image" Target="../media/image89.tiff"/><Relationship Id="rId2" Type="http://schemas.openxmlformats.org/officeDocument/2006/relationships/image" Target="../media/image84.tiff"/><Relationship Id="rId1" Type="http://schemas.openxmlformats.org/officeDocument/2006/relationships/slideLayout" Target="../slideLayouts/slideLayout24.xml"/><Relationship Id="rId6" Type="http://schemas.openxmlformats.org/officeDocument/2006/relationships/image" Target="../media/image88.tiff"/><Relationship Id="rId11" Type="http://schemas.openxmlformats.org/officeDocument/2006/relationships/customXml" Target="../ink/ink1.xml"/><Relationship Id="rId5" Type="http://schemas.openxmlformats.org/officeDocument/2006/relationships/image" Target="../media/image87.tiff"/><Relationship Id="rId10" Type="http://schemas.openxmlformats.org/officeDocument/2006/relationships/image" Target="../media/image92.tiff"/><Relationship Id="rId4" Type="http://schemas.openxmlformats.org/officeDocument/2006/relationships/image" Target="../media/image86.tiff"/><Relationship Id="rId9" Type="http://schemas.openxmlformats.org/officeDocument/2006/relationships/image" Target="../media/image91.tiff"/></Relationships>
</file>

<file path=ppt/slides/_rels/slide51.xml.rels><?xml version="1.0" encoding="UTF-8" standalone="yes"?>
<Relationships xmlns="http://schemas.openxmlformats.org/package/2006/relationships"><Relationship Id="rId8" Type="http://schemas.openxmlformats.org/officeDocument/2006/relationships/image" Target="../media/image98.png"/><Relationship Id="rId13" Type="http://schemas.openxmlformats.org/officeDocument/2006/relationships/image" Target="../media/image103.png"/><Relationship Id="rId3" Type="http://schemas.openxmlformats.org/officeDocument/2006/relationships/image" Target="../media/image93.png"/><Relationship Id="rId7" Type="http://schemas.openxmlformats.org/officeDocument/2006/relationships/image" Target="../media/image97.png"/><Relationship Id="rId12" Type="http://schemas.openxmlformats.org/officeDocument/2006/relationships/image" Target="../media/image102.png"/><Relationship Id="rId2" Type="http://schemas.openxmlformats.org/officeDocument/2006/relationships/image" Target="../media/image78.png"/><Relationship Id="rId16" Type="http://schemas.openxmlformats.org/officeDocument/2006/relationships/image" Target="../media/image81.svg"/><Relationship Id="rId1" Type="http://schemas.openxmlformats.org/officeDocument/2006/relationships/slideLayout" Target="../slideLayouts/slideLayout24.xml"/><Relationship Id="rId6" Type="http://schemas.openxmlformats.org/officeDocument/2006/relationships/image" Target="../media/image96.png"/><Relationship Id="rId11" Type="http://schemas.openxmlformats.org/officeDocument/2006/relationships/image" Target="../media/image101.png"/><Relationship Id="rId5" Type="http://schemas.openxmlformats.org/officeDocument/2006/relationships/image" Target="../media/image95.png"/><Relationship Id="rId15" Type="http://schemas.openxmlformats.org/officeDocument/2006/relationships/image" Target="../media/image80.png"/><Relationship Id="rId10" Type="http://schemas.openxmlformats.org/officeDocument/2006/relationships/image" Target="../media/image100.png"/><Relationship Id="rId4" Type="http://schemas.openxmlformats.org/officeDocument/2006/relationships/image" Target="../media/image94.png"/><Relationship Id="rId9" Type="http://schemas.openxmlformats.org/officeDocument/2006/relationships/image" Target="../media/image99.png"/><Relationship Id="rId14" Type="http://schemas.openxmlformats.org/officeDocument/2006/relationships/image" Target="../media/image79.png"/></Relationships>
</file>

<file path=ppt/slides/_rels/slide52.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image" Target="../media/image104.png"/><Relationship Id="rId1" Type="http://schemas.openxmlformats.org/officeDocument/2006/relationships/slideLayout" Target="../slideLayouts/slideLayout7.xml"/><Relationship Id="rId5" Type="http://schemas.microsoft.com/office/2007/relationships/hdphoto" Target="../media/hdphoto5.wdp"/><Relationship Id="rId4" Type="http://schemas.openxmlformats.org/officeDocument/2006/relationships/image" Target="../media/image106.png"/></Relationships>
</file>

<file path=ppt/slides/_rels/slide53.xml.rels><?xml version="1.0" encoding="UTF-8" standalone="yes"?>
<Relationships xmlns="http://schemas.openxmlformats.org/package/2006/relationships"><Relationship Id="rId3" Type="http://schemas.openxmlformats.org/officeDocument/2006/relationships/image" Target="../media/image108.png"/><Relationship Id="rId7" Type="http://schemas.openxmlformats.org/officeDocument/2006/relationships/image" Target="../media/image81.svg"/><Relationship Id="rId2" Type="http://schemas.openxmlformats.org/officeDocument/2006/relationships/image" Target="../media/image107.png"/><Relationship Id="rId1" Type="http://schemas.openxmlformats.org/officeDocument/2006/relationships/slideLayout" Target="../slideLayouts/slideLayout25.xml"/><Relationship Id="rId6" Type="http://schemas.openxmlformats.org/officeDocument/2006/relationships/image" Target="../media/image80.png"/><Relationship Id="rId5" Type="http://schemas.openxmlformats.org/officeDocument/2006/relationships/image" Target="../media/image79.png"/><Relationship Id="rId4" Type="http://schemas.openxmlformats.org/officeDocument/2006/relationships/image" Target="../media/image109.png"/></Relationships>
</file>

<file path=ppt/slides/_rels/slide54.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5.xml"/></Relationships>
</file>

<file path=ppt/slides/_rels/slide55.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111.png"/><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8.xml.rels><?xml version="1.0" encoding="UTF-8" standalone="yes"?>
<Relationships xmlns="http://schemas.openxmlformats.org/package/2006/relationships"><Relationship Id="rId2" Type="http://schemas.openxmlformats.org/officeDocument/2006/relationships/hyperlink" Target="https://docs.botframework.com/en-us/node/builder/chat-reference/interfaces/_botbuilder_d_.iuniversalbotsettings.html#persistconversationdata" TargetMode="Externa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112.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2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65.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2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7.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1.xml"/></Relationships>
</file>

<file path=ppt/slides/_rels/slide68.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5.xml"/><Relationship Id="rId4" Type="http://schemas.openxmlformats.org/officeDocument/2006/relationships/image" Target="../media/image81.svg"/></Relationships>
</file>

<file path=ppt/slides/_rels/slide71.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35.xml"/><Relationship Id="rId1" Type="http://schemas.openxmlformats.org/officeDocument/2006/relationships/slideLayout" Target="../slideLayouts/slideLayout7.xml"/><Relationship Id="rId5" Type="http://schemas.openxmlformats.org/officeDocument/2006/relationships/image" Target="../media/image81.svg"/><Relationship Id="rId4" Type="http://schemas.openxmlformats.org/officeDocument/2006/relationships/image" Target="../media/image80.png"/></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25.xml"/></Relationships>
</file>

<file path=ppt/slides/_rels/slide75.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Layout" Target="../slideLayouts/slideLayout25.xml"/></Relationships>
</file>

<file path=ppt/slides/_rels/slide76.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image" Target="../media/image118.png"/><Relationship Id="rId1" Type="http://schemas.openxmlformats.org/officeDocument/2006/relationships/slideLayout" Target="../slideLayouts/slideLayout25.xml"/></Relationships>
</file>

<file path=ppt/slides/_rels/slide77.xml.rels><?xml version="1.0" encoding="UTF-8" standalone="yes"?>
<Relationships xmlns="http://schemas.openxmlformats.org/package/2006/relationships"><Relationship Id="rId8" Type="http://schemas.openxmlformats.org/officeDocument/2006/relationships/hyperlink" Target="https://ngrok.com/" TargetMode="External"/><Relationship Id="rId3" Type="http://schemas.openxmlformats.org/officeDocument/2006/relationships/hyperlink" Target="https://github.com/Microsoft/BotBuilder" TargetMode="External"/><Relationship Id="rId7" Type="http://schemas.openxmlformats.org/officeDocument/2006/relationships/hyperlink" Target="http://aka.ms/bf-bc-vstemplate" TargetMode="External"/><Relationship Id="rId2" Type="http://schemas.openxmlformats.org/officeDocument/2006/relationships/hyperlink" Target="https://github.com/pveller/ecommerce-chatbot" TargetMode="External"/><Relationship Id="rId1" Type="http://schemas.openxmlformats.org/officeDocument/2006/relationships/slideLayout" Target="../slideLayouts/slideLayout4.xml"/><Relationship Id="rId6" Type="http://schemas.openxmlformats.org/officeDocument/2006/relationships/hyperlink" Target="https://docs.botframework.com/en-us/tools/bot-framework-emulator/" TargetMode="External"/><Relationship Id="rId5" Type="http://schemas.openxmlformats.org/officeDocument/2006/relationships/hyperlink" Target="https://www.luis.ai/Help" TargetMode="External"/><Relationship Id="rId4" Type="http://schemas.openxmlformats.org/officeDocument/2006/relationships/hyperlink" Target="https://github.com/Microsoft/BotBuilder-Sample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2243320" y="558329"/>
            <a:ext cx="7949834" cy="942018"/>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400" b="0" i="0" u="none" strike="noStrike" kern="0" cap="none" spc="0" normalizeH="0" baseline="0" noProof="0" dirty="0">
                <a:ln>
                  <a:noFill/>
                </a:ln>
                <a:solidFill>
                  <a:srgbClr val="0078D7"/>
                </a:solidFill>
                <a:effectLst/>
                <a:uLnTx/>
                <a:uFillTx/>
                <a:latin typeface="Segoe UI Light"/>
                <a:ea typeface="+mn-ea"/>
                <a:cs typeface="+mn-cs"/>
              </a:rPr>
              <a:t>Bot Framework</a:t>
            </a:r>
          </a:p>
        </p:txBody>
      </p:sp>
      <p:grpSp>
        <p:nvGrpSpPr>
          <p:cNvPr id="24" name="Group 23"/>
          <p:cNvGrpSpPr/>
          <p:nvPr/>
        </p:nvGrpSpPr>
        <p:grpSpPr>
          <a:xfrm>
            <a:off x="3092177" y="1632080"/>
            <a:ext cx="6252120" cy="426308"/>
            <a:chOff x="2142068" y="1582268"/>
            <a:chExt cx="7713131" cy="525931"/>
          </a:xfrm>
        </p:grpSpPr>
        <p:pic>
          <p:nvPicPr>
            <p:cNvPr id="13" name="Picture 12"/>
            <p:cNvPicPr>
              <a:picLocks noChangeAspect="1"/>
            </p:cNvPicPr>
            <p:nvPr/>
          </p:nvPicPr>
          <p:blipFill rotWithShape="1">
            <a:blip r:embed="rId3"/>
            <a:srcRect l="43978" t="11720" r="41918" b="72806"/>
            <a:stretch/>
          </p:blipFill>
          <p:spPr>
            <a:xfrm>
              <a:off x="2142068" y="1602588"/>
              <a:ext cx="505611" cy="505611"/>
            </a:xfrm>
            <a:prstGeom prst="rect">
              <a:avLst/>
            </a:prstGeom>
          </p:spPr>
        </p:pic>
        <p:pic>
          <p:nvPicPr>
            <p:cNvPr id="15" name="Picture 14"/>
            <p:cNvPicPr>
              <a:picLocks noChangeAspect="1"/>
            </p:cNvPicPr>
            <p:nvPr/>
          </p:nvPicPr>
          <p:blipFill rotWithShape="1">
            <a:blip r:embed="rId3"/>
            <a:srcRect l="43814" t="41409" r="42082" b="43117"/>
            <a:stretch/>
          </p:blipFill>
          <p:spPr>
            <a:xfrm>
              <a:off x="3337680" y="1602588"/>
              <a:ext cx="505611" cy="505611"/>
            </a:xfrm>
            <a:prstGeom prst="rect">
              <a:avLst/>
            </a:prstGeom>
          </p:spPr>
        </p:pic>
        <p:pic>
          <p:nvPicPr>
            <p:cNvPr id="16" name="Picture 15"/>
            <p:cNvPicPr>
              <a:picLocks noChangeAspect="1"/>
            </p:cNvPicPr>
            <p:nvPr/>
          </p:nvPicPr>
          <p:blipFill rotWithShape="1">
            <a:blip r:embed="rId3"/>
            <a:srcRect l="70054" t="41409" r="14005" b="43117"/>
            <a:stretch/>
          </p:blipFill>
          <p:spPr>
            <a:xfrm>
              <a:off x="4397826" y="1595121"/>
              <a:ext cx="562006" cy="497252"/>
            </a:xfrm>
            <a:prstGeom prst="rect">
              <a:avLst/>
            </a:prstGeom>
          </p:spPr>
        </p:pic>
        <p:pic>
          <p:nvPicPr>
            <p:cNvPr id="17" name="Picture 16"/>
            <p:cNvPicPr>
              <a:picLocks noChangeAspect="1"/>
            </p:cNvPicPr>
            <p:nvPr/>
          </p:nvPicPr>
          <p:blipFill rotWithShape="1">
            <a:blip r:embed="rId3"/>
            <a:srcRect l="70972" t="71277" r="14924" b="13249"/>
            <a:stretch/>
          </p:blipFill>
          <p:spPr>
            <a:xfrm>
              <a:off x="5514367" y="1602588"/>
              <a:ext cx="505611" cy="505611"/>
            </a:xfrm>
            <a:prstGeom prst="rect">
              <a:avLst/>
            </a:prstGeom>
          </p:spPr>
        </p:pic>
        <p:pic>
          <p:nvPicPr>
            <p:cNvPr id="18" name="Picture 17"/>
            <p:cNvPicPr>
              <a:picLocks noChangeAspect="1"/>
            </p:cNvPicPr>
            <p:nvPr/>
          </p:nvPicPr>
          <p:blipFill rotWithShape="1">
            <a:blip r:embed="rId3"/>
            <a:srcRect l="16510" t="41408" r="69386" b="43118"/>
            <a:stretch/>
          </p:blipFill>
          <p:spPr>
            <a:xfrm>
              <a:off x="6599913" y="1602588"/>
              <a:ext cx="472673" cy="472673"/>
            </a:xfrm>
            <a:prstGeom prst="rect">
              <a:avLst/>
            </a:prstGeom>
          </p:spPr>
        </p:pic>
        <p:pic>
          <p:nvPicPr>
            <p:cNvPr id="19" name="Picture 18"/>
            <p:cNvPicPr>
              <a:picLocks noChangeAspect="1"/>
            </p:cNvPicPr>
            <p:nvPr/>
          </p:nvPicPr>
          <p:blipFill rotWithShape="1">
            <a:blip r:embed="rId3"/>
            <a:srcRect l="16510" t="70737" r="69386" b="13789"/>
            <a:stretch/>
          </p:blipFill>
          <p:spPr>
            <a:xfrm>
              <a:off x="7517051" y="1582268"/>
              <a:ext cx="505611" cy="505611"/>
            </a:xfrm>
            <a:prstGeom prst="rect">
              <a:avLst/>
            </a:prstGeom>
          </p:spPr>
        </p:pic>
        <p:pic>
          <p:nvPicPr>
            <p:cNvPr id="20" name="Picture 19"/>
            <p:cNvPicPr>
              <a:picLocks noChangeAspect="1"/>
            </p:cNvPicPr>
            <p:nvPr/>
          </p:nvPicPr>
          <p:blipFill rotWithShape="1">
            <a:blip r:embed="rId3"/>
            <a:srcRect l="70958" t="11540" r="14938" b="72986"/>
            <a:stretch/>
          </p:blipFill>
          <p:spPr>
            <a:xfrm>
              <a:off x="8433263" y="1597508"/>
              <a:ext cx="505611" cy="505611"/>
            </a:xfrm>
            <a:prstGeom prst="rect">
              <a:avLst/>
            </a:prstGeom>
          </p:spPr>
        </p:pic>
        <p:sp>
          <p:nvSpPr>
            <p:cNvPr id="22" name="Freeform 43"/>
            <p:cNvSpPr>
              <a:spLocks noEditPoints="1"/>
            </p:cNvSpPr>
            <p:nvPr/>
          </p:nvSpPr>
          <p:spPr bwMode="auto">
            <a:xfrm>
              <a:off x="9451078" y="1644947"/>
              <a:ext cx="404121" cy="404121"/>
            </a:xfrm>
            <a:custGeom>
              <a:avLst/>
              <a:gdLst>
                <a:gd name="T0" fmla="*/ 173 w 183"/>
                <a:gd name="T1" fmla="*/ 0 h 183"/>
                <a:gd name="T2" fmla="*/ 11 w 183"/>
                <a:gd name="T3" fmla="*/ 0 h 183"/>
                <a:gd name="T4" fmla="*/ 0 w 183"/>
                <a:gd name="T5" fmla="*/ 10 h 183"/>
                <a:gd name="T6" fmla="*/ 0 w 183"/>
                <a:gd name="T7" fmla="*/ 173 h 183"/>
                <a:gd name="T8" fmla="*/ 11 w 183"/>
                <a:gd name="T9" fmla="*/ 183 h 183"/>
                <a:gd name="T10" fmla="*/ 173 w 183"/>
                <a:gd name="T11" fmla="*/ 183 h 183"/>
                <a:gd name="T12" fmla="*/ 183 w 183"/>
                <a:gd name="T13" fmla="*/ 173 h 183"/>
                <a:gd name="T14" fmla="*/ 183 w 183"/>
                <a:gd name="T15" fmla="*/ 10 h 183"/>
                <a:gd name="T16" fmla="*/ 173 w 183"/>
                <a:gd name="T17" fmla="*/ 0 h 183"/>
                <a:gd name="T18" fmla="*/ 156 w 183"/>
                <a:gd name="T19" fmla="*/ 103 h 183"/>
                <a:gd name="T20" fmla="*/ 131 w 183"/>
                <a:gd name="T21" fmla="*/ 103 h 183"/>
                <a:gd name="T22" fmla="*/ 131 w 183"/>
                <a:gd name="T23" fmla="*/ 170 h 183"/>
                <a:gd name="T24" fmla="*/ 105 w 183"/>
                <a:gd name="T25" fmla="*/ 170 h 183"/>
                <a:gd name="T26" fmla="*/ 105 w 183"/>
                <a:gd name="T27" fmla="*/ 103 h 183"/>
                <a:gd name="T28" fmla="*/ 87 w 183"/>
                <a:gd name="T29" fmla="*/ 103 h 183"/>
                <a:gd name="T30" fmla="*/ 87 w 183"/>
                <a:gd name="T31" fmla="*/ 78 h 183"/>
                <a:gd name="T32" fmla="*/ 105 w 183"/>
                <a:gd name="T33" fmla="*/ 78 h 183"/>
                <a:gd name="T34" fmla="*/ 105 w 183"/>
                <a:gd name="T35" fmla="*/ 58 h 183"/>
                <a:gd name="T36" fmla="*/ 140 w 183"/>
                <a:gd name="T37" fmla="*/ 26 h 183"/>
                <a:gd name="T38" fmla="*/ 157 w 183"/>
                <a:gd name="T39" fmla="*/ 27 h 183"/>
                <a:gd name="T40" fmla="*/ 156 w 183"/>
                <a:gd name="T41" fmla="*/ 50 h 183"/>
                <a:gd name="T42" fmla="*/ 141 w 183"/>
                <a:gd name="T43" fmla="*/ 50 h 183"/>
                <a:gd name="T44" fmla="*/ 131 w 183"/>
                <a:gd name="T45" fmla="*/ 61 h 183"/>
                <a:gd name="T46" fmla="*/ 131 w 183"/>
                <a:gd name="T47" fmla="*/ 78 h 183"/>
                <a:gd name="T48" fmla="*/ 157 w 183"/>
                <a:gd name="T49" fmla="*/ 78 h 183"/>
                <a:gd name="T50" fmla="*/ 156 w 183"/>
                <a:gd name="T51" fmla="*/ 10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3" h="183">
                  <a:moveTo>
                    <a:pt x="173" y="0"/>
                  </a:moveTo>
                  <a:cubicBezTo>
                    <a:pt x="11" y="0"/>
                    <a:pt x="11" y="0"/>
                    <a:pt x="11" y="0"/>
                  </a:cubicBezTo>
                  <a:cubicBezTo>
                    <a:pt x="5" y="0"/>
                    <a:pt x="0" y="4"/>
                    <a:pt x="0" y="10"/>
                  </a:cubicBezTo>
                  <a:cubicBezTo>
                    <a:pt x="0" y="173"/>
                    <a:pt x="0" y="173"/>
                    <a:pt x="0" y="173"/>
                  </a:cubicBezTo>
                  <a:cubicBezTo>
                    <a:pt x="0" y="178"/>
                    <a:pt x="5" y="183"/>
                    <a:pt x="11" y="183"/>
                  </a:cubicBezTo>
                  <a:cubicBezTo>
                    <a:pt x="173" y="183"/>
                    <a:pt x="173" y="183"/>
                    <a:pt x="173" y="183"/>
                  </a:cubicBezTo>
                  <a:cubicBezTo>
                    <a:pt x="179" y="183"/>
                    <a:pt x="183" y="178"/>
                    <a:pt x="183" y="173"/>
                  </a:cubicBezTo>
                  <a:cubicBezTo>
                    <a:pt x="183" y="10"/>
                    <a:pt x="183" y="10"/>
                    <a:pt x="183" y="10"/>
                  </a:cubicBezTo>
                  <a:cubicBezTo>
                    <a:pt x="183" y="4"/>
                    <a:pt x="179" y="0"/>
                    <a:pt x="173" y="0"/>
                  </a:cubicBezTo>
                  <a:close/>
                  <a:moveTo>
                    <a:pt x="156" y="103"/>
                  </a:moveTo>
                  <a:cubicBezTo>
                    <a:pt x="131" y="103"/>
                    <a:pt x="131" y="103"/>
                    <a:pt x="131" y="103"/>
                  </a:cubicBezTo>
                  <a:cubicBezTo>
                    <a:pt x="131" y="170"/>
                    <a:pt x="131" y="170"/>
                    <a:pt x="131" y="170"/>
                  </a:cubicBezTo>
                  <a:cubicBezTo>
                    <a:pt x="105" y="170"/>
                    <a:pt x="105" y="170"/>
                    <a:pt x="105" y="170"/>
                  </a:cubicBezTo>
                  <a:cubicBezTo>
                    <a:pt x="105" y="103"/>
                    <a:pt x="105" y="103"/>
                    <a:pt x="105" y="103"/>
                  </a:cubicBezTo>
                  <a:cubicBezTo>
                    <a:pt x="87" y="103"/>
                    <a:pt x="87" y="103"/>
                    <a:pt x="87" y="103"/>
                  </a:cubicBezTo>
                  <a:cubicBezTo>
                    <a:pt x="87" y="78"/>
                    <a:pt x="87" y="78"/>
                    <a:pt x="87" y="78"/>
                  </a:cubicBezTo>
                  <a:cubicBezTo>
                    <a:pt x="105" y="78"/>
                    <a:pt x="105" y="78"/>
                    <a:pt x="105" y="78"/>
                  </a:cubicBezTo>
                  <a:cubicBezTo>
                    <a:pt x="105" y="58"/>
                    <a:pt x="105" y="58"/>
                    <a:pt x="105" y="58"/>
                  </a:cubicBezTo>
                  <a:cubicBezTo>
                    <a:pt x="105" y="41"/>
                    <a:pt x="115" y="26"/>
                    <a:pt x="140" y="26"/>
                  </a:cubicBezTo>
                  <a:cubicBezTo>
                    <a:pt x="149" y="26"/>
                    <a:pt x="157" y="27"/>
                    <a:pt x="157" y="27"/>
                  </a:cubicBezTo>
                  <a:cubicBezTo>
                    <a:pt x="156" y="50"/>
                    <a:pt x="156" y="50"/>
                    <a:pt x="156" y="50"/>
                  </a:cubicBezTo>
                  <a:cubicBezTo>
                    <a:pt x="156" y="50"/>
                    <a:pt x="149" y="50"/>
                    <a:pt x="141" y="50"/>
                  </a:cubicBezTo>
                  <a:cubicBezTo>
                    <a:pt x="132" y="50"/>
                    <a:pt x="131" y="54"/>
                    <a:pt x="131" y="61"/>
                  </a:cubicBezTo>
                  <a:cubicBezTo>
                    <a:pt x="131" y="78"/>
                    <a:pt x="131" y="78"/>
                    <a:pt x="131" y="78"/>
                  </a:cubicBezTo>
                  <a:cubicBezTo>
                    <a:pt x="157" y="78"/>
                    <a:pt x="157" y="78"/>
                    <a:pt x="157" y="78"/>
                  </a:cubicBezTo>
                  <a:lnTo>
                    <a:pt x="156" y="103"/>
                  </a:lnTo>
                  <a:close/>
                </a:path>
              </a:pathLst>
            </a:custGeom>
            <a:solidFill>
              <a:srgbClr val="3B5998"/>
            </a:solidFill>
            <a:ln>
              <a:noFill/>
            </a:ln>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6" name="Group 25"/>
          <p:cNvGrpSpPr/>
          <p:nvPr/>
        </p:nvGrpSpPr>
        <p:grpSpPr>
          <a:xfrm>
            <a:off x="-9526" y="2331084"/>
            <a:ext cx="12446001" cy="4732299"/>
            <a:chOff x="-9526" y="2331084"/>
            <a:chExt cx="12446001" cy="4732299"/>
          </a:xfrm>
        </p:grpSpPr>
        <p:pic>
          <p:nvPicPr>
            <p:cNvPr id="5" name="Picture 4"/>
            <p:cNvPicPr>
              <a:picLocks noChangeAspect="1"/>
            </p:cNvPicPr>
            <p:nvPr/>
          </p:nvPicPr>
          <p:blipFill rotWithShape="1">
            <a:blip r:embed="rId4"/>
            <a:srcRect t="2263" b="40656"/>
            <a:stretch/>
          </p:blipFill>
          <p:spPr>
            <a:xfrm>
              <a:off x="-9526" y="2331084"/>
              <a:ext cx="12435840" cy="4732299"/>
            </a:xfrm>
            <a:prstGeom prst="rect">
              <a:avLst/>
            </a:prstGeom>
          </p:spPr>
        </p:pic>
        <p:cxnSp>
          <p:nvCxnSpPr>
            <p:cNvPr id="50" name="Straight Connector 49"/>
            <p:cNvCxnSpPr/>
            <p:nvPr/>
          </p:nvCxnSpPr>
          <p:spPr>
            <a:xfrm>
              <a:off x="0" y="2331084"/>
              <a:ext cx="12436475" cy="0"/>
            </a:xfrm>
            <a:prstGeom prst="line">
              <a:avLst/>
            </a:prstGeom>
            <a:noFill/>
            <a:ln w="15875">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bwMode="auto">
            <a:xfrm>
              <a:off x="10881626" y="2725738"/>
              <a:ext cx="457195" cy="238125"/>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spTree>
    <p:extLst>
      <p:ext uri="{BB962C8B-B14F-4D97-AF65-F5344CB8AC3E}">
        <p14:creationId xmlns:p14="http://schemas.microsoft.com/office/powerpoint/2010/main" val="48276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300"/>
                                        <p:tgtEl>
                                          <p:spTgt spid="49"/>
                                        </p:tgtEl>
                                      </p:cBhvr>
                                    </p:animEffect>
                                  </p:childTnLst>
                                </p:cTn>
                              </p:par>
                              <p:par>
                                <p:cTn id="8" presetID="42" presetClass="path" presetSubtype="0" decel="100000" fill="hold" grpId="1" nodeType="withEffect">
                                  <p:stCondLst>
                                    <p:cond delay="0"/>
                                  </p:stCondLst>
                                  <p:childTnLst>
                                    <p:animMotion origin="layout" path="M 0 -2.17431E-6 L 0 0.07717 " pathEditMode="relative" rAng="0" ptsTypes="AA">
                                      <p:cBhvr>
                                        <p:cTn id="9" dur="500" spd="-100000" fill="hold"/>
                                        <p:tgtEl>
                                          <p:spTgt spid="49"/>
                                        </p:tgtEl>
                                        <p:attrNameLst>
                                          <p:attrName>ppt_x</p:attrName>
                                          <p:attrName>ppt_y</p:attrName>
                                        </p:attrNameLst>
                                      </p:cBhvr>
                                      <p:rCtr x="0" y="3858"/>
                                    </p:animMotion>
                                  </p:childTnLst>
                                </p:cTn>
                              </p:par>
                              <p:par>
                                <p:cTn id="10" presetID="10" presetClass="entr" presetSubtype="0" fill="hold" nodeType="withEffect">
                                  <p:stCondLst>
                                    <p:cond delay="25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300"/>
                                        <p:tgtEl>
                                          <p:spTgt spid="24"/>
                                        </p:tgtEl>
                                      </p:cBhvr>
                                    </p:animEffect>
                                  </p:childTnLst>
                                </p:cTn>
                              </p:par>
                              <p:par>
                                <p:cTn id="13" presetID="42" presetClass="path" presetSubtype="0" decel="100000" fill="hold" nodeType="withEffect">
                                  <p:stCondLst>
                                    <p:cond delay="50"/>
                                  </p:stCondLst>
                                  <p:childTnLst>
                                    <p:animMotion origin="layout" path="M 0 5.90104E-7 L 0 0.07717 " pathEditMode="relative" rAng="0" ptsTypes="AA">
                                      <p:cBhvr>
                                        <p:cTn id="14" dur="500" spd="-100000" fill="hold"/>
                                        <p:tgtEl>
                                          <p:spTgt spid="24"/>
                                        </p:tgtEl>
                                        <p:attrNameLst>
                                          <p:attrName>ppt_x</p:attrName>
                                          <p:attrName>ppt_y</p:attrName>
                                        </p:attrNameLst>
                                      </p:cBhvr>
                                      <p:rCtr x="0" y="3858"/>
                                    </p:animMotion>
                                  </p:childTnLst>
                                </p:cTn>
                              </p:par>
                              <p:par>
                                <p:cTn id="15" presetID="2" presetClass="entr" presetSubtype="4" decel="10000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ppt_x"/>
                                          </p:val>
                                        </p:tav>
                                        <p:tav tm="100000">
                                          <p:val>
                                            <p:strVal val="#ppt_x"/>
                                          </p:val>
                                        </p:tav>
                                      </p:tavLst>
                                    </p:anim>
                                    <p:anim calcmode="lin" valueType="num">
                                      <p:cBhvr additive="base">
                                        <p:cTn id="1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12837" y="1211262"/>
            <a:ext cx="10972800" cy="5509200"/>
          </a:xfrm>
          <a:prstGeom prst="rect">
            <a:avLst/>
          </a:prstGeom>
        </p:spPr>
        <p:txBody>
          <a:bodyPr wrap="square">
            <a:spAutoFit/>
          </a:bodyPr>
          <a:lstStyle/>
          <a:p>
            <a:r>
              <a:rPr lang="en-US" sz="3200" dirty="0"/>
              <a:t>Think about a bot used to answer customers questions about laptops and accessories.</a:t>
            </a:r>
          </a:p>
          <a:p>
            <a:endParaRPr lang="en-US" sz="3200" dirty="0"/>
          </a:p>
          <a:p>
            <a:pPr marL="285750" indent="-285750">
              <a:lnSpc>
                <a:spcPct val="150000"/>
              </a:lnSpc>
              <a:buFont typeface="Arial" panose="020B0604020202020204" pitchFamily="34" charset="0"/>
              <a:buChar char="•"/>
            </a:pPr>
            <a:r>
              <a:rPr lang="en-US" sz="3200" dirty="0"/>
              <a:t>Has my order number 15489 been shipped yet?</a:t>
            </a:r>
          </a:p>
          <a:p>
            <a:pPr marL="285750" indent="-285750">
              <a:lnSpc>
                <a:spcPct val="150000"/>
              </a:lnSpc>
              <a:buFont typeface="Arial" panose="020B0604020202020204" pitchFamily="34" charset="0"/>
              <a:buChar char="•"/>
            </a:pPr>
            <a:r>
              <a:rPr lang="en-US" sz="3200" dirty="0"/>
              <a:t>How fast is the Surface 3?</a:t>
            </a:r>
          </a:p>
          <a:p>
            <a:pPr marL="285750" indent="-285750">
              <a:lnSpc>
                <a:spcPct val="150000"/>
              </a:lnSpc>
              <a:buFont typeface="Arial" panose="020B0604020202020204" pitchFamily="34" charset="0"/>
              <a:buChar char="•"/>
            </a:pPr>
            <a:r>
              <a:rPr lang="en-US" sz="3200" dirty="0"/>
              <a:t>Do you sell Acer Laptops and drives?</a:t>
            </a:r>
          </a:p>
          <a:p>
            <a:pPr marL="285750" indent="-285750">
              <a:lnSpc>
                <a:spcPct val="150000"/>
              </a:lnSpc>
              <a:buFont typeface="Arial" panose="020B0604020202020204" pitchFamily="34" charset="0"/>
              <a:buChar char="•"/>
            </a:pPr>
            <a:r>
              <a:rPr lang="en-US" sz="3200" dirty="0"/>
              <a:t>What kind of a display is on Surface 4</a:t>
            </a:r>
          </a:p>
          <a:p>
            <a:endParaRPr lang="en-US" sz="3200" dirty="0"/>
          </a:p>
          <a:p>
            <a:endParaRPr lang="en-US" sz="3200" dirty="0"/>
          </a:p>
        </p:txBody>
      </p:sp>
    </p:spTree>
    <p:extLst>
      <p:ext uri="{BB962C8B-B14F-4D97-AF65-F5344CB8AC3E}">
        <p14:creationId xmlns:p14="http://schemas.microsoft.com/office/powerpoint/2010/main" val="76157628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0" y="-1"/>
            <a:ext cx="12436475" cy="6994525"/>
          </a:xfrm>
          <a:prstGeom prst="rect">
            <a:avLst/>
          </a:prstGeom>
        </p:spPr>
      </p:pic>
    </p:spTree>
    <p:extLst>
      <p:ext uri="{BB962C8B-B14F-4D97-AF65-F5344CB8AC3E}">
        <p14:creationId xmlns:p14="http://schemas.microsoft.com/office/powerpoint/2010/main" val="87482256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Detour into Cognitive Services</a:t>
            </a:r>
          </a:p>
        </p:txBody>
      </p:sp>
    </p:spTree>
    <p:extLst>
      <p:ext uri="{BB962C8B-B14F-4D97-AF65-F5344CB8AC3E}">
        <p14:creationId xmlns:p14="http://schemas.microsoft.com/office/powerpoint/2010/main" val="380166471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7517" y="1970090"/>
            <a:ext cx="11521440" cy="4270342"/>
            <a:chOff x="457517" y="1724059"/>
            <a:chExt cx="11521440" cy="4270342"/>
          </a:xfrm>
          <a:noFill/>
        </p:grpSpPr>
        <p:sp>
          <p:nvSpPr>
            <p:cNvPr id="5" name="Rectangle 4"/>
            <p:cNvSpPr/>
            <p:nvPr/>
          </p:nvSpPr>
          <p:spPr bwMode="auto">
            <a:xfrm>
              <a:off x="457517" y="1724059"/>
              <a:ext cx="2267114" cy="70915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 VISION</a:t>
              </a:r>
            </a:p>
          </p:txBody>
        </p:sp>
        <p:sp>
          <p:nvSpPr>
            <p:cNvPr id="94" name="Rectangle 93"/>
            <p:cNvSpPr/>
            <p:nvPr/>
          </p:nvSpPr>
          <p:spPr bwMode="auto">
            <a:xfrm>
              <a:off x="2771099" y="1724059"/>
              <a:ext cx="2267114" cy="70915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SPEECH</a:t>
              </a:r>
            </a:p>
          </p:txBody>
        </p:sp>
        <p:sp>
          <p:nvSpPr>
            <p:cNvPr id="99" name="Rectangle 98"/>
            <p:cNvSpPr/>
            <p:nvPr/>
          </p:nvSpPr>
          <p:spPr bwMode="auto">
            <a:xfrm>
              <a:off x="5084680" y="1724059"/>
              <a:ext cx="2267114" cy="70915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LANGUAGE</a:t>
              </a:r>
            </a:p>
          </p:txBody>
        </p:sp>
        <p:sp>
          <p:nvSpPr>
            <p:cNvPr id="126" name="Rectangle 125"/>
            <p:cNvSpPr/>
            <p:nvPr/>
          </p:nvSpPr>
          <p:spPr bwMode="auto">
            <a:xfrm>
              <a:off x="7398262" y="1724059"/>
              <a:ext cx="2267114" cy="70915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KNOWLEDGE</a:t>
              </a:r>
            </a:p>
          </p:txBody>
        </p:sp>
        <p:sp>
          <p:nvSpPr>
            <p:cNvPr id="129" name="Rectangle 128"/>
            <p:cNvSpPr/>
            <p:nvPr/>
          </p:nvSpPr>
          <p:spPr bwMode="auto">
            <a:xfrm>
              <a:off x="9711843" y="1724059"/>
              <a:ext cx="2267114" cy="70915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 SEARCH</a:t>
              </a:r>
            </a:p>
          </p:txBody>
        </p:sp>
        <p:sp>
          <p:nvSpPr>
            <p:cNvPr id="101" name="Freeform 22"/>
            <p:cNvSpPr>
              <a:spLocks noChangeAspect="1"/>
            </p:cNvSpPr>
            <p:nvPr/>
          </p:nvSpPr>
          <p:spPr bwMode="auto">
            <a:xfrm>
              <a:off x="558439" y="1968088"/>
              <a:ext cx="334116" cy="221093"/>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chemeClr val="tx1"/>
            </a:solidFill>
            <a:ln>
              <a:solidFill>
                <a:schemeClr val="tx1"/>
              </a:solidFill>
            </a:ln>
            <a:extLst/>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effectLst/>
                <a:uLnTx/>
                <a:uFillTx/>
                <a:latin typeface="Segoe UI"/>
                <a:ea typeface="+mn-ea"/>
                <a:cs typeface="+mn-cs"/>
              </a:endParaRPr>
            </a:p>
          </p:txBody>
        </p:sp>
        <p:sp>
          <p:nvSpPr>
            <p:cNvPr id="111" name="Freeform 18"/>
            <p:cNvSpPr>
              <a:spLocks noChangeAspect="1"/>
            </p:cNvSpPr>
            <p:nvPr/>
          </p:nvSpPr>
          <p:spPr bwMode="auto">
            <a:xfrm>
              <a:off x="2872021" y="1948082"/>
              <a:ext cx="298068" cy="261104"/>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chemeClr val="tx1"/>
            </a:solidFill>
            <a:ln>
              <a:solidFill>
                <a:schemeClr val="tx1"/>
              </a:solidFill>
            </a:ln>
            <a:extLst/>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effectLst/>
                <a:uLnTx/>
                <a:uFillTx/>
                <a:latin typeface="Segoe UI"/>
                <a:ea typeface="+mn-ea"/>
                <a:cs typeface="+mn-cs"/>
              </a:endParaRPr>
            </a:p>
          </p:txBody>
        </p:sp>
        <p:sp>
          <p:nvSpPr>
            <p:cNvPr id="114" name="Freeform 9"/>
            <p:cNvSpPr>
              <a:spLocks noChangeAspect="1"/>
            </p:cNvSpPr>
            <p:nvPr/>
          </p:nvSpPr>
          <p:spPr bwMode="auto">
            <a:xfrm>
              <a:off x="5185602" y="1932523"/>
              <a:ext cx="232387" cy="292222"/>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chemeClr val="tx1"/>
            </a:solidFill>
            <a:ln>
              <a:solidFill>
                <a:schemeClr val="tx1"/>
              </a:solidFill>
            </a:ln>
            <a:extLst/>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effectLst/>
                <a:uLnTx/>
                <a:uFillTx/>
                <a:latin typeface="Segoe UI"/>
                <a:ea typeface="+mn-ea"/>
                <a:cs typeface="+mn-cs"/>
              </a:endParaRPr>
            </a:p>
          </p:txBody>
        </p:sp>
        <p:grpSp>
          <p:nvGrpSpPr>
            <p:cNvPr id="119" name="Group 118"/>
            <p:cNvGrpSpPr/>
            <p:nvPr/>
          </p:nvGrpSpPr>
          <p:grpSpPr>
            <a:xfrm>
              <a:off x="9837612" y="1931188"/>
              <a:ext cx="278881" cy="294892"/>
              <a:chOff x="11075309" y="3353836"/>
              <a:chExt cx="537686" cy="528488"/>
            </a:xfrm>
            <a:grpFill/>
          </p:grpSpPr>
          <p:sp>
            <p:nvSpPr>
              <p:cNvPr id="121" name="Oval 13"/>
              <p:cNvSpPr>
                <a:spLocks noChangeArrowheads="1"/>
              </p:cNvSpPr>
              <p:nvPr/>
            </p:nvSpPr>
            <p:spPr bwMode="auto">
              <a:xfrm>
                <a:off x="11186297" y="3353836"/>
                <a:ext cx="426698" cy="426698"/>
              </a:xfrm>
              <a:prstGeom prst="ellipse">
                <a:avLst/>
              </a:prstGeom>
              <a:solidFill>
                <a:schemeClr val="tx1"/>
              </a:solidFill>
              <a:ln w="9525">
                <a:noFill/>
                <a:round/>
                <a:headEnd/>
                <a:tailEnd/>
              </a:ln>
              <a:extLst/>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effectLst/>
                  <a:uLnTx/>
                  <a:uFillTx/>
                  <a:latin typeface="Segoe UI"/>
                  <a:ea typeface="+mn-ea"/>
                  <a:cs typeface="+mn-cs"/>
                </a:endParaRPr>
              </a:p>
            </p:txBody>
          </p:sp>
          <p:sp>
            <p:nvSpPr>
              <p:cNvPr id="124" name="Freeform 14"/>
              <p:cNvSpPr>
                <a:spLocks/>
              </p:cNvSpPr>
              <p:nvPr/>
            </p:nvSpPr>
            <p:spPr bwMode="auto">
              <a:xfrm>
                <a:off x="11075309" y="3702829"/>
                <a:ext cx="179494"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chemeClr val="tx1"/>
              </a:solidFill>
              <a:ln w="9525">
                <a:noFill/>
                <a:round/>
                <a:headEnd/>
                <a:tailEnd/>
              </a:ln>
              <a:extLst/>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effectLst/>
                  <a:uLnTx/>
                  <a:uFillTx/>
                  <a:latin typeface="Segoe UI"/>
                  <a:ea typeface="+mn-ea"/>
                  <a:cs typeface="+mn-cs"/>
                </a:endParaRPr>
              </a:p>
            </p:txBody>
          </p:sp>
        </p:grpSp>
        <p:sp>
          <p:nvSpPr>
            <p:cNvPr id="131" name="Rectangle 130"/>
            <p:cNvSpPr/>
            <p:nvPr/>
          </p:nvSpPr>
          <p:spPr bwMode="auto">
            <a:xfrm>
              <a:off x="457517" y="2492171"/>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Computer Vision</a:t>
              </a:r>
            </a:p>
          </p:txBody>
        </p:sp>
        <p:sp>
          <p:nvSpPr>
            <p:cNvPr id="134" name="Rectangle 133"/>
            <p:cNvSpPr/>
            <p:nvPr/>
          </p:nvSpPr>
          <p:spPr bwMode="auto">
            <a:xfrm>
              <a:off x="5084680" y="2492171"/>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Bing Spell Check</a:t>
              </a:r>
            </a:p>
          </p:txBody>
        </p:sp>
        <p:sp>
          <p:nvSpPr>
            <p:cNvPr id="136" name="Rectangle 135"/>
            <p:cNvSpPr/>
            <p:nvPr/>
          </p:nvSpPr>
          <p:spPr bwMode="auto">
            <a:xfrm>
              <a:off x="7398262" y="2492171"/>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Academic Knowledge</a:t>
              </a:r>
            </a:p>
          </p:txBody>
        </p:sp>
        <p:sp>
          <p:nvSpPr>
            <p:cNvPr id="139" name="Rectangle 138"/>
            <p:cNvSpPr/>
            <p:nvPr/>
          </p:nvSpPr>
          <p:spPr bwMode="auto">
            <a:xfrm>
              <a:off x="9707964" y="5337640"/>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Bing Web Search</a:t>
              </a:r>
            </a:p>
          </p:txBody>
        </p:sp>
        <p:sp>
          <p:nvSpPr>
            <p:cNvPr id="146" name="Rectangle 145"/>
            <p:cNvSpPr/>
            <p:nvPr/>
          </p:nvSpPr>
          <p:spPr bwMode="auto">
            <a:xfrm>
              <a:off x="5084680" y="3203538"/>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Language Understanding</a:t>
              </a:r>
            </a:p>
          </p:txBody>
        </p:sp>
        <p:sp>
          <p:nvSpPr>
            <p:cNvPr id="147" name="Rectangle 146"/>
            <p:cNvSpPr/>
            <p:nvPr/>
          </p:nvSpPr>
          <p:spPr bwMode="auto">
            <a:xfrm>
              <a:off x="7398262" y="3203538"/>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Entity Linking</a:t>
              </a:r>
            </a:p>
          </p:txBody>
        </p:sp>
        <p:sp>
          <p:nvSpPr>
            <p:cNvPr id="148" name="Rectangle 147"/>
            <p:cNvSpPr/>
            <p:nvPr/>
          </p:nvSpPr>
          <p:spPr bwMode="auto">
            <a:xfrm>
              <a:off x="9707964" y="3203538"/>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Bing Image Search</a:t>
              </a:r>
            </a:p>
          </p:txBody>
        </p:sp>
        <p:sp>
          <p:nvSpPr>
            <p:cNvPr id="152" name="Rectangle 151"/>
            <p:cNvSpPr/>
            <p:nvPr/>
          </p:nvSpPr>
          <p:spPr bwMode="auto">
            <a:xfrm>
              <a:off x="5084680" y="3914905"/>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Linguistic Analysis</a:t>
              </a:r>
            </a:p>
          </p:txBody>
        </p:sp>
        <p:sp>
          <p:nvSpPr>
            <p:cNvPr id="153" name="Rectangle 152"/>
            <p:cNvSpPr/>
            <p:nvPr/>
          </p:nvSpPr>
          <p:spPr bwMode="auto">
            <a:xfrm>
              <a:off x="7398262" y="3914905"/>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Knowledge Exploration</a:t>
              </a:r>
            </a:p>
          </p:txBody>
        </p:sp>
        <p:sp>
          <p:nvSpPr>
            <p:cNvPr id="154" name="Rectangle 153"/>
            <p:cNvSpPr/>
            <p:nvPr/>
          </p:nvSpPr>
          <p:spPr bwMode="auto">
            <a:xfrm>
              <a:off x="9707964" y="4626271"/>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Bing Video Search</a:t>
              </a:r>
            </a:p>
          </p:txBody>
        </p:sp>
        <p:sp>
          <p:nvSpPr>
            <p:cNvPr id="158" name="Rectangle 157"/>
            <p:cNvSpPr/>
            <p:nvPr/>
          </p:nvSpPr>
          <p:spPr bwMode="auto">
            <a:xfrm>
              <a:off x="5084680" y="4626271"/>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Text Analytics</a:t>
              </a:r>
            </a:p>
          </p:txBody>
        </p:sp>
        <p:sp>
          <p:nvSpPr>
            <p:cNvPr id="159" name="Rectangle 158"/>
            <p:cNvSpPr/>
            <p:nvPr/>
          </p:nvSpPr>
          <p:spPr bwMode="auto">
            <a:xfrm>
              <a:off x="7398262" y="4626271"/>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Recommendations</a:t>
              </a:r>
            </a:p>
          </p:txBody>
        </p:sp>
        <p:sp>
          <p:nvSpPr>
            <p:cNvPr id="160" name="Rectangle 159"/>
            <p:cNvSpPr/>
            <p:nvPr/>
          </p:nvSpPr>
          <p:spPr bwMode="auto">
            <a:xfrm>
              <a:off x="9707964" y="3914905"/>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Bing News Search</a:t>
              </a:r>
            </a:p>
          </p:txBody>
        </p:sp>
        <p:sp>
          <p:nvSpPr>
            <p:cNvPr id="150" name="Rectangle 149"/>
            <p:cNvSpPr/>
            <p:nvPr/>
          </p:nvSpPr>
          <p:spPr bwMode="auto">
            <a:xfrm>
              <a:off x="457517" y="3203538"/>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Emotion</a:t>
              </a:r>
            </a:p>
          </p:txBody>
        </p:sp>
        <p:sp>
          <p:nvSpPr>
            <p:cNvPr id="156" name="Rectangle 155"/>
            <p:cNvSpPr/>
            <p:nvPr/>
          </p:nvSpPr>
          <p:spPr bwMode="auto">
            <a:xfrm>
              <a:off x="457517" y="4626273"/>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Face</a:t>
              </a:r>
            </a:p>
          </p:txBody>
        </p:sp>
        <p:sp>
          <p:nvSpPr>
            <p:cNvPr id="162" name="Rectangle 161"/>
            <p:cNvSpPr/>
            <p:nvPr/>
          </p:nvSpPr>
          <p:spPr bwMode="auto">
            <a:xfrm>
              <a:off x="457517" y="5337640"/>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Video</a:t>
              </a:r>
            </a:p>
          </p:txBody>
        </p:sp>
        <p:sp>
          <p:nvSpPr>
            <p:cNvPr id="166" name="Rectangle 165"/>
            <p:cNvSpPr/>
            <p:nvPr/>
          </p:nvSpPr>
          <p:spPr bwMode="auto">
            <a:xfrm>
              <a:off x="9707964" y="2492171"/>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Bing Autosuggest</a:t>
              </a:r>
            </a:p>
          </p:txBody>
        </p:sp>
        <p:sp>
          <p:nvSpPr>
            <p:cNvPr id="168" name="Rectangle 167"/>
            <p:cNvSpPr/>
            <p:nvPr/>
          </p:nvSpPr>
          <p:spPr bwMode="auto">
            <a:xfrm>
              <a:off x="5084680" y="5337640"/>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Web Language Model</a:t>
              </a:r>
            </a:p>
          </p:txBody>
        </p:sp>
        <p:sp>
          <p:nvSpPr>
            <p:cNvPr id="145" name="Rectangle 144"/>
            <p:cNvSpPr/>
            <p:nvPr/>
          </p:nvSpPr>
          <p:spPr bwMode="auto">
            <a:xfrm>
              <a:off x="2771099" y="2492171"/>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Custom Speech Service </a:t>
              </a:r>
              <a:r>
                <a:rPr kumimoji="0" lang="en-US" sz="14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(formerly CRIS)</a:t>
              </a:r>
              <a:endPar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51" name="Rectangle 150"/>
            <p:cNvSpPr/>
            <p:nvPr/>
          </p:nvSpPr>
          <p:spPr bwMode="auto">
            <a:xfrm>
              <a:off x="2771099" y="3203538"/>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Speaker Recognition</a:t>
              </a:r>
            </a:p>
          </p:txBody>
        </p:sp>
        <p:sp>
          <p:nvSpPr>
            <p:cNvPr id="170" name="Rectangle 169"/>
            <p:cNvSpPr/>
            <p:nvPr/>
          </p:nvSpPr>
          <p:spPr bwMode="auto">
            <a:xfrm>
              <a:off x="2771099" y="3914905"/>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Speech</a:t>
              </a:r>
            </a:p>
          </p:txBody>
        </p:sp>
        <p:sp>
          <p:nvSpPr>
            <p:cNvPr id="48" name="Rectangle 47"/>
            <p:cNvSpPr/>
            <p:nvPr/>
          </p:nvSpPr>
          <p:spPr bwMode="auto">
            <a:xfrm>
              <a:off x="457517" y="3914905"/>
              <a:ext cx="2267114" cy="656761"/>
            </a:xfrm>
            <a:prstGeom prst="rect">
              <a:avLst/>
            </a:prstGeom>
            <a:grp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Content Moderator</a:t>
              </a:r>
            </a:p>
          </p:txBody>
        </p:sp>
      </p:grpSp>
      <p:sp>
        <p:nvSpPr>
          <p:cNvPr id="51" name="Rectangle 50"/>
          <p:cNvSpPr/>
          <p:nvPr/>
        </p:nvSpPr>
        <p:spPr bwMode="auto">
          <a:xfrm>
            <a:off x="7398262" y="5583671"/>
            <a:ext cx="2267114" cy="656761"/>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err="1">
                <a:ln>
                  <a:noFill/>
                </a:ln>
                <a:solidFill>
                  <a:schemeClr val="tx1"/>
                </a:solidFill>
                <a:effectLst/>
                <a:uLnTx/>
                <a:uFillTx/>
                <a:latin typeface="Segoe UI" panose="020B0502040204020203" pitchFamily="34" charset="0"/>
                <a:ea typeface="+mn-ea"/>
                <a:cs typeface="Segoe UI" panose="020B0502040204020203" pitchFamily="34" charset="0"/>
              </a:rPr>
              <a:t>QnA</a:t>
            </a: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 Maker</a:t>
            </a:r>
          </a:p>
        </p:txBody>
      </p:sp>
      <p:sp>
        <p:nvSpPr>
          <p:cNvPr id="49" name="Rectangle 48"/>
          <p:cNvSpPr/>
          <p:nvPr/>
        </p:nvSpPr>
        <p:spPr bwMode="auto">
          <a:xfrm>
            <a:off x="1845829" y="740726"/>
            <a:ext cx="8744817" cy="942018"/>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400" b="0" i="0" u="none" strike="noStrike" kern="0" cap="none" spc="0" normalizeH="0" baseline="0" noProof="0" dirty="0">
                <a:ln>
                  <a:noFill/>
                </a:ln>
                <a:solidFill>
                  <a:schemeClr val="tx1"/>
                </a:solidFill>
                <a:effectLst/>
                <a:uLnTx/>
                <a:uFillTx/>
                <a:latin typeface="Segoe UI Light"/>
                <a:ea typeface="+mn-ea"/>
                <a:cs typeface="+mn-cs"/>
              </a:rPr>
              <a:t>Microsoft Cognitive Services</a:t>
            </a:r>
          </a:p>
        </p:txBody>
      </p:sp>
      <p:sp>
        <p:nvSpPr>
          <p:cNvPr id="52" name="Rectangle 51"/>
          <p:cNvSpPr/>
          <p:nvPr/>
        </p:nvSpPr>
        <p:spPr bwMode="auto">
          <a:xfrm>
            <a:off x="2771099" y="4872304"/>
            <a:ext cx="2267114" cy="656761"/>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500" b="0" i="0" u="none" strike="noStrike" kern="1200" cap="none" spc="0" normalizeH="0" baseline="0" noProof="0" dirty="0">
                <a:ln>
                  <a:noFill/>
                </a:ln>
                <a:solidFill>
                  <a:schemeClr val="tx1"/>
                </a:solidFill>
                <a:effectLst/>
                <a:uLnTx/>
                <a:uFillTx/>
                <a:latin typeface="Segoe UI" panose="020B0502040204020203" pitchFamily="34" charset="0"/>
                <a:ea typeface="Segoe UI" panose="020B0502040204020203" pitchFamily="34" charset="0"/>
                <a:cs typeface="Segoe UI" panose="020B0502040204020203" pitchFamily="34" charset="0"/>
              </a:rPr>
              <a:t>Translator</a:t>
            </a:r>
          </a:p>
        </p:txBody>
      </p:sp>
      <p:grpSp>
        <p:nvGrpSpPr>
          <p:cNvPr id="40" name="Group 4"/>
          <p:cNvGrpSpPr>
            <a:grpSpLocks noChangeAspect="1"/>
          </p:cNvGrpSpPr>
          <p:nvPr/>
        </p:nvGrpSpPr>
        <p:grpSpPr bwMode="auto">
          <a:xfrm>
            <a:off x="7489752" y="2110488"/>
            <a:ext cx="260313" cy="380945"/>
            <a:chOff x="3526" y="3353"/>
            <a:chExt cx="164" cy="240"/>
          </a:xfrm>
          <a:solidFill>
            <a:schemeClr val="tx1"/>
          </a:solidFill>
        </p:grpSpPr>
        <p:sp>
          <p:nvSpPr>
            <p:cNvPr id="41" name="Freeform 5"/>
            <p:cNvSpPr>
              <a:spLocks/>
            </p:cNvSpPr>
            <p:nvPr/>
          </p:nvSpPr>
          <p:spPr bwMode="auto">
            <a:xfrm>
              <a:off x="3526" y="3353"/>
              <a:ext cx="164" cy="215"/>
            </a:xfrm>
            <a:custGeom>
              <a:avLst/>
              <a:gdLst>
                <a:gd name="T0" fmla="*/ 204 w 226"/>
                <a:gd name="T1" fmla="*/ 289 h 296"/>
                <a:gd name="T2" fmla="*/ 226 w 226"/>
                <a:gd name="T3" fmla="*/ 296 h 296"/>
                <a:gd name="T4" fmla="*/ 226 w 226"/>
                <a:gd name="T5" fmla="*/ 55 h 296"/>
                <a:gd name="T6" fmla="*/ 39 w 226"/>
                <a:gd name="T7" fmla="*/ 0 h 296"/>
                <a:gd name="T8" fmla="*/ 0 w 226"/>
                <a:gd name="T9" fmla="*/ 34 h 296"/>
              </a:gdLst>
              <a:ahLst/>
              <a:cxnLst>
                <a:cxn ang="0">
                  <a:pos x="T0" y="T1"/>
                </a:cxn>
                <a:cxn ang="0">
                  <a:pos x="T2" y="T3"/>
                </a:cxn>
                <a:cxn ang="0">
                  <a:pos x="T4" y="T5"/>
                </a:cxn>
                <a:cxn ang="0">
                  <a:pos x="T6" y="T7"/>
                </a:cxn>
                <a:cxn ang="0">
                  <a:pos x="T8" y="T9"/>
                </a:cxn>
              </a:cxnLst>
              <a:rect l="0" t="0" r="r" b="b"/>
              <a:pathLst>
                <a:path w="226" h="296">
                  <a:moveTo>
                    <a:pt x="204" y="289"/>
                  </a:moveTo>
                  <a:cubicBezTo>
                    <a:pt x="226" y="296"/>
                    <a:pt x="226" y="296"/>
                    <a:pt x="226" y="296"/>
                  </a:cubicBezTo>
                  <a:cubicBezTo>
                    <a:pt x="226" y="55"/>
                    <a:pt x="226" y="55"/>
                    <a:pt x="226" y="55"/>
                  </a:cubicBezTo>
                  <a:cubicBezTo>
                    <a:pt x="39" y="0"/>
                    <a:pt x="39" y="0"/>
                    <a:pt x="39" y="0"/>
                  </a:cubicBezTo>
                  <a:cubicBezTo>
                    <a:pt x="39" y="0"/>
                    <a:pt x="12" y="0"/>
                    <a:pt x="0" y="34"/>
                  </a:cubicBezTo>
                </a:path>
              </a:pathLst>
            </a:custGeom>
            <a:grpFill/>
            <a:ln w="19050">
              <a:solidFill>
                <a:schemeClr val="bg1"/>
              </a:solidFill>
              <a:miter lim="800000"/>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defRPr/>
              </a:pPr>
              <a:endParaRPr lang="en-US" sz="2000" kern="0">
                <a:gradFill>
                  <a:gsLst>
                    <a:gs pos="5439">
                      <a:srgbClr val="F8F8F8"/>
                    </a:gs>
                    <a:gs pos="10000">
                      <a:srgbClr val="F8F8F8"/>
                    </a:gs>
                  </a:gsLst>
                  <a:lin ang="5400000" scaled="0"/>
                </a:gradFill>
              </a:endParaRPr>
            </a:p>
          </p:txBody>
        </p:sp>
        <p:sp>
          <p:nvSpPr>
            <p:cNvPr id="42" name="Freeform 6"/>
            <p:cNvSpPr>
              <a:spLocks/>
            </p:cNvSpPr>
            <p:nvPr/>
          </p:nvSpPr>
          <p:spPr bwMode="auto">
            <a:xfrm>
              <a:off x="3554" y="3370"/>
              <a:ext cx="120" cy="211"/>
            </a:xfrm>
            <a:custGeom>
              <a:avLst/>
              <a:gdLst>
                <a:gd name="T0" fmla="*/ 0 w 120"/>
                <a:gd name="T1" fmla="*/ 0 h 211"/>
                <a:gd name="T2" fmla="*/ 120 w 120"/>
                <a:gd name="T3" fmla="*/ 37 h 211"/>
                <a:gd name="T4" fmla="*/ 120 w 120"/>
                <a:gd name="T5" fmla="*/ 211 h 211"/>
                <a:gd name="T6" fmla="*/ 104 w 120"/>
                <a:gd name="T7" fmla="*/ 206 h 211"/>
              </a:gdLst>
              <a:ahLst/>
              <a:cxnLst>
                <a:cxn ang="0">
                  <a:pos x="T0" y="T1"/>
                </a:cxn>
                <a:cxn ang="0">
                  <a:pos x="T2" y="T3"/>
                </a:cxn>
                <a:cxn ang="0">
                  <a:pos x="T4" y="T5"/>
                </a:cxn>
                <a:cxn ang="0">
                  <a:pos x="T6" y="T7"/>
                </a:cxn>
              </a:cxnLst>
              <a:rect l="0" t="0" r="r" b="b"/>
              <a:pathLst>
                <a:path w="120" h="211">
                  <a:moveTo>
                    <a:pt x="0" y="0"/>
                  </a:moveTo>
                  <a:lnTo>
                    <a:pt x="120" y="37"/>
                  </a:lnTo>
                  <a:lnTo>
                    <a:pt x="120" y="211"/>
                  </a:lnTo>
                  <a:lnTo>
                    <a:pt x="104" y="206"/>
                  </a:lnTo>
                </a:path>
              </a:pathLst>
            </a:custGeom>
            <a:grpFill/>
            <a:ln w="19050">
              <a:solidFill>
                <a:schemeClr val="bg1"/>
              </a:solidFill>
              <a:miter lim="800000"/>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defRPr/>
              </a:pPr>
              <a:endParaRPr lang="en-US" sz="2000" kern="0">
                <a:gradFill>
                  <a:gsLst>
                    <a:gs pos="5439">
                      <a:srgbClr val="F8F8F8"/>
                    </a:gs>
                    <a:gs pos="10000">
                      <a:srgbClr val="F8F8F8"/>
                    </a:gs>
                  </a:gsLst>
                  <a:lin ang="5400000" scaled="0"/>
                </a:gradFill>
              </a:endParaRPr>
            </a:p>
          </p:txBody>
        </p:sp>
        <p:sp>
          <p:nvSpPr>
            <p:cNvPr id="43" name="Freeform 7"/>
            <p:cNvSpPr>
              <a:spLocks/>
            </p:cNvSpPr>
            <p:nvPr/>
          </p:nvSpPr>
          <p:spPr bwMode="auto">
            <a:xfrm>
              <a:off x="3527" y="3382"/>
              <a:ext cx="131" cy="211"/>
            </a:xfrm>
            <a:custGeom>
              <a:avLst/>
              <a:gdLst>
                <a:gd name="T0" fmla="*/ 131 w 131"/>
                <a:gd name="T1" fmla="*/ 38 h 211"/>
                <a:gd name="T2" fmla="*/ 131 w 131"/>
                <a:gd name="T3" fmla="*/ 211 h 211"/>
                <a:gd name="T4" fmla="*/ 0 w 131"/>
                <a:gd name="T5" fmla="*/ 173 h 211"/>
                <a:gd name="T6" fmla="*/ 0 w 131"/>
                <a:gd name="T7" fmla="*/ 0 h 211"/>
                <a:gd name="T8" fmla="*/ 131 w 131"/>
                <a:gd name="T9" fmla="*/ 38 h 211"/>
              </a:gdLst>
              <a:ahLst/>
              <a:cxnLst>
                <a:cxn ang="0">
                  <a:pos x="T0" y="T1"/>
                </a:cxn>
                <a:cxn ang="0">
                  <a:pos x="T2" y="T3"/>
                </a:cxn>
                <a:cxn ang="0">
                  <a:pos x="T4" y="T5"/>
                </a:cxn>
                <a:cxn ang="0">
                  <a:pos x="T6" y="T7"/>
                </a:cxn>
                <a:cxn ang="0">
                  <a:pos x="T8" y="T9"/>
                </a:cxn>
              </a:cxnLst>
              <a:rect l="0" t="0" r="r" b="b"/>
              <a:pathLst>
                <a:path w="131" h="211">
                  <a:moveTo>
                    <a:pt x="131" y="38"/>
                  </a:moveTo>
                  <a:lnTo>
                    <a:pt x="131" y="211"/>
                  </a:lnTo>
                  <a:lnTo>
                    <a:pt x="0" y="173"/>
                  </a:lnTo>
                  <a:lnTo>
                    <a:pt x="0" y="0"/>
                  </a:lnTo>
                  <a:lnTo>
                    <a:pt x="131" y="38"/>
                  </a:lnTo>
                  <a:close/>
                </a:path>
              </a:pathLst>
            </a:custGeom>
            <a:grpFill/>
            <a:ln w="19050">
              <a:solidFill>
                <a:schemeClr val="bg1"/>
              </a:solidFill>
              <a:miter lim="800000"/>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defRPr/>
              </a:pPr>
              <a:endParaRPr lang="en-US" sz="2000" kern="0" dirty="0">
                <a:gradFill>
                  <a:gsLst>
                    <a:gs pos="5439">
                      <a:srgbClr val="F8F8F8"/>
                    </a:gs>
                    <a:gs pos="10000">
                      <a:srgbClr val="F8F8F8"/>
                    </a:gs>
                  </a:gsLst>
                  <a:lin ang="5400000" scaled="0"/>
                </a:gradFill>
              </a:endParaRPr>
            </a:p>
          </p:txBody>
        </p:sp>
      </p:grpSp>
    </p:spTree>
    <p:extLst>
      <p:ext uri="{BB962C8B-B14F-4D97-AF65-F5344CB8AC3E}">
        <p14:creationId xmlns:p14="http://schemas.microsoft.com/office/powerpoint/2010/main" val="2197147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l="11717" t="28285" r="6906" b="2993"/>
          <a:stretch/>
        </p:blipFill>
        <p:spPr>
          <a:xfrm>
            <a:off x="883" y="497"/>
            <a:ext cx="12434710" cy="6993533"/>
          </a:xfrm>
          <a:prstGeom prst="rect">
            <a:avLst/>
          </a:prstGeom>
        </p:spPr>
      </p:pic>
      <p:sp>
        <p:nvSpPr>
          <p:cNvPr id="4" name="Flowchart: Process 4"/>
          <p:cNvSpPr/>
          <p:nvPr/>
        </p:nvSpPr>
        <p:spPr bwMode="auto">
          <a:xfrm>
            <a:off x="882" y="3954398"/>
            <a:ext cx="12434711" cy="3039631"/>
          </a:xfrm>
          <a:prstGeom prst="flowChartProcess">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 name="Text Placeholder 1"/>
          <p:cNvSpPr>
            <a:spLocks noGrp="1"/>
          </p:cNvSpPr>
          <p:nvPr>
            <p:ph type="body" sz="quarter" idx="4294967295"/>
          </p:nvPr>
        </p:nvSpPr>
        <p:spPr>
          <a:xfrm>
            <a:off x="275481" y="5047146"/>
            <a:ext cx="11885514" cy="1680222"/>
          </a:xfrm>
        </p:spPr>
        <p:txBody>
          <a:bodyPr>
            <a:normAutofit/>
          </a:bodyPr>
          <a:lstStyle/>
          <a:p>
            <a:pPr marL="0" indent="0">
              <a:buNone/>
            </a:pPr>
            <a:r>
              <a:rPr lang="en-US" sz="3599" dirty="0">
                <a:gradFill>
                  <a:gsLst>
                    <a:gs pos="2000">
                      <a:schemeClr val="bg1"/>
                    </a:gs>
                    <a:gs pos="100000">
                      <a:schemeClr val="bg1"/>
                    </a:gs>
                  </a:gsLst>
                  <a:lin ang="5400000" scaled="0"/>
                </a:gradFill>
              </a:rPr>
              <a:t>Cognitive Services models are trained using the same deep learning and machine learning techniques that power many products across Microsoft</a:t>
            </a:r>
          </a:p>
        </p:txBody>
      </p:sp>
      <p:sp>
        <p:nvSpPr>
          <p:cNvPr id="3" name="Title 2"/>
          <p:cNvSpPr>
            <a:spLocks noGrp="1"/>
          </p:cNvSpPr>
          <p:nvPr>
            <p:ph type="title" idx="4294967295"/>
          </p:nvPr>
        </p:nvSpPr>
        <p:spPr>
          <a:xfrm>
            <a:off x="275482" y="4155417"/>
            <a:ext cx="11887100" cy="917444"/>
          </a:xfrm>
        </p:spPr>
        <p:txBody>
          <a:bodyPr/>
          <a:lstStyle/>
          <a:p>
            <a:r>
              <a:rPr lang="en-US" dirty="0">
                <a:gradFill>
                  <a:gsLst>
                    <a:gs pos="1250">
                      <a:schemeClr val="bg1"/>
                    </a:gs>
                    <a:gs pos="100000">
                      <a:schemeClr val="bg1"/>
                    </a:gs>
                  </a:gsLst>
                  <a:lin ang="5400000" scaled="0"/>
                </a:gradFill>
              </a:rPr>
              <a:t>Powerful models</a:t>
            </a:r>
          </a:p>
        </p:txBody>
      </p:sp>
      <p:grpSp>
        <p:nvGrpSpPr>
          <p:cNvPr id="14" name="Group 13"/>
          <p:cNvGrpSpPr/>
          <p:nvPr/>
        </p:nvGrpSpPr>
        <p:grpSpPr>
          <a:xfrm>
            <a:off x="9436714" y="3019493"/>
            <a:ext cx="1361921" cy="769829"/>
            <a:chOff x="9437171" y="3019425"/>
            <a:chExt cx="1362114" cy="769938"/>
          </a:xfrm>
        </p:grpSpPr>
        <p:grpSp>
          <p:nvGrpSpPr>
            <p:cNvPr id="21" name="Group 7"/>
            <p:cNvGrpSpPr/>
            <p:nvPr/>
          </p:nvGrpSpPr>
          <p:grpSpPr>
            <a:xfrm>
              <a:off x="9437171" y="3019425"/>
              <a:ext cx="1362114" cy="769938"/>
              <a:chOff x="474208" y="1668462"/>
              <a:chExt cx="3249414" cy="1836738"/>
            </a:xfrm>
          </p:grpSpPr>
          <p:grpSp>
            <p:nvGrpSpPr>
              <p:cNvPr id="22" name="Group 21"/>
              <p:cNvGrpSpPr/>
              <p:nvPr/>
            </p:nvGrpSpPr>
            <p:grpSpPr>
              <a:xfrm>
                <a:off x="1265237" y="1668462"/>
                <a:ext cx="2458385" cy="1836738"/>
                <a:chOff x="1928004" y="1668462"/>
                <a:chExt cx="2458385" cy="1836738"/>
              </a:xfrm>
            </p:grpSpPr>
            <p:sp>
              <p:nvSpPr>
                <p:cNvPr id="24" name="Flowchart: Process 23"/>
                <p:cNvSpPr/>
                <p:nvPr/>
              </p:nvSpPr>
              <p:spPr bwMode="auto">
                <a:xfrm>
                  <a:off x="1928004" y="1668462"/>
                  <a:ext cx="1839133" cy="1836179"/>
                </a:xfrm>
                <a:prstGeom prst="flowChartProcess">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5" name="Parallelogram 24"/>
                <p:cNvSpPr/>
                <p:nvPr/>
              </p:nvSpPr>
              <p:spPr bwMode="auto">
                <a:xfrm>
                  <a:off x="2484437"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 name="Parallelogram 22"/>
              <p:cNvSpPr/>
              <p:nvPr/>
            </p:nvSpPr>
            <p:spPr bwMode="auto">
              <a:xfrm flipH="1" flipV="1">
                <a:off x="474208"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7" name="Freeform 21"/>
            <p:cNvSpPr>
              <a:spLocks noChangeAspect="1" noEditPoints="1"/>
            </p:cNvSpPr>
            <p:nvPr/>
          </p:nvSpPr>
          <p:spPr bwMode="black">
            <a:xfrm>
              <a:off x="9795323" y="3192462"/>
              <a:ext cx="537715" cy="468663"/>
            </a:xfrm>
            <a:custGeom>
              <a:avLst/>
              <a:gdLst>
                <a:gd name="T0" fmla="*/ 1220 w 1220"/>
                <a:gd name="T1" fmla="*/ 204 h 1063"/>
                <a:gd name="T2" fmla="*/ 1096 w 1220"/>
                <a:gd name="T3" fmla="*/ 79 h 1063"/>
                <a:gd name="T4" fmla="*/ 978 w 1220"/>
                <a:gd name="T5" fmla="*/ 164 h 1063"/>
                <a:gd name="T6" fmla="*/ 589 w 1220"/>
                <a:gd name="T7" fmla="*/ 115 h 1063"/>
                <a:gd name="T8" fmla="*/ 465 w 1220"/>
                <a:gd name="T9" fmla="*/ 0 h 1063"/>
                <a:gd name="T10" fmla="*/ 340 w 1220"/>
                <a:gd name="T11" fmla="*/ 124 h 1063"/>
                <a:gd name="T12" fmla="*/ 370 w 1220"/>
                <a:gd name="T13" fmla="*/ 205 h 1063"/>
                <a:gd name="T14" fmla="*/ 180 w 1220"/>
                <a:gd name="T15" fmla="*/ 453 h 1063"/>
                <a:gd name="T16" fmla="*/ 125 w 1220"/>
                <a:gd name="T17" fmla="*/ 440 h 1063"/>
                <a:gd name="T18" fmla="*/ 0 w 1220"/>
                <a:gd name="T19" fmla="*/ 564 h 1063"/>
                <a:gd name="T20" fmla="*/ 125 w 1220"/>
                <a:gd name="T21" fmla="*/ 689 h 1063"/>
                <a:gd name="T22" fmla="*/ 197 w 1220"/>
                <a:gd name="T23" fmla="*/ 666 h 1063"/>
                <a:gd name="T24" fmla="*/ 416 w 1220"/>
                <a:gd name="T25" fmla="*/ 872 h 1063"/>
                <a:gd name="T26" fmla="*/ 397 w 1220"/>
                <a:gd name="T27" fmla="*/ 938 h 1063"/>
                <a:gd name="T28" fmla="*/ 521 w 1220"/>
                <a:gd name="T29" fmla="*/ 1063 h 1063"/>
                <a:gd name="T30" fmla="*/ 646 w 1220"/>
                <a:gd name="T31" fmla="*/ 938 h 1063"/>
                <a:gd name="T32" fmla="*/ 642 w 1220"/>
                <a:gd name="T33" fmla="*/ 908 h 1063"/>
                <a:gd name="T34" fmla="*/ 948 w 1220"/>
                <a:gd name="T35" fmla="*/ 763 h 1063"/>
                <a:gd name="T36" fmla="*/ 1048 w 1220"/>
                <a:gd name="T37" fmla="*/ 814 h 1063"/>
                <a:gd name="T38" fmla="*/ 1173 w 1220"/>
                <a:gd name="T39" fmla="*/ 689 h 1063"/>
                <a:gd name="T40" fmla="*/ 1084 w 1220"/>
                <a:gd name="T41" fmla="*/ 570 h 1063"/>
                <a:gd name="T42" fmla="*/ 1108 w 1220"/>
                <a:gd name="T43" fmla="*/ 327 h 1063"/>
                <a:gd name="T44" fmla="*/ 1220 w 1220"/>
                <a:gd name="T45" fmla="*/ 204 h 1063"/>
                <a:gd name="T46" fmla="*/ 521 w 1220"/>
                <a:gd name="T47" fmla="*/ 594 h 1063"/>
                <a:gd name="T48" fmla="*/ 493 w 1220"/>
                <a:gd name="T49" fmla="*/ 245 h 1063"/>
                <a:gd name="T50" fmla="*/ 535 w 1220"/>
                <a:gd name="T51" fmla="*/ 226 h 1063"/>
                <a:gd name="T52" fmla="*/ 944 w 1220"/>
                <a:gd name="T53" fmla="*/ 621 h 1063"/>
                <a:gd name="T54" fmla="*/ 930 w 1220"/>
                <a:gd name="T55" fmla="*/ 649 h 1063"/>
                <a:gd name="T56" fmla="*/ 521 w 1220"/>
                <a:gd name="T57" fmla="*/ 594 h 1063"/>
                <a:gd name="T58" fmla="*/ 490 w 1220"/>
                <a:gd name="T59" fmla="*/ 818 h 1063"/>
                <a:gd name="T60" fmla="*/ 449 w 1220"/>
                <a:gd name="T61" fmla="*/ 837 h 1063"/>
                <a:gd name="T62" fmla="*/ 230 w 1220"/>
                <a:gd name="T63" fmla="*/ 631 h 1063"/>
                <a:gd name="T64" fmla="*/ 242 w 1220"/>
                <a:gd name="T65" fmla="*/ 605 h 1063"/>
                <a:gd name="T66" fmla="*/ 476 w 1220"/>
                <a:gd name="T67" fmla="*/ 636 h 1063"/>
                <a:gd name="T68" fmla="*/ 490 w 1220"/>
                <a:gd name="T69" fmla="*/ 818 h 1063"/>
                <a:gd name="T70" fmla="*/ 249 w 1220"/>
                <a:gd name="T71" fmla="*/ 558 h 1063"/>
                <a:gd name="T72" fmla="*/ 218 w 1220"/>
                <a:gd name="T73" fmla="*/ 482 h 1063"/>
                <a:gd name="T74" fmla="*/ 408 w 1220"/>
                <a:gd name="T75" fmla="*/ 235 h 1063"/>
                <a:gd name="T76" fmla="*/ 445 w 1220"/>
                <a:gd name="T77" fmla="*/ 247 h 1063"/>
                <a:gd name="T78" fmla="*/ 472 w 1220"/>
                <a:gd name="T79" fmla="*/ 587 h 1063"/>
                <a:gd name="T80" fmla="*/ 249 w 1220"/>
                <a:gd name="T81" fmla="*/ 558 h 1063"/>
                <a:gd name="T82" fmla="*/ 977 w 1220"/>
                <a:gd name="T83" fmla="*/ 587 h 1063"/>
                <a:gd name="T84" fmla="*/ 569 w 1220"/>
                <a:gd name="T85" fmla="*/ 192 h 1063"/>
                <a:gd name="T86" fmla="*/ 583 w 1220"/>
                <a:gd name="T87" fmla="*/ 163 h 1063"/>
                <a:gd name="T88" fmla="*/ 972 w 1220"/>
                <a:gd name="T89" fmla="*/ 212 h 1063"/>
                <a:gd name="T90" fmla="*/ 1060 w 1220"/>
                <a:gd name="T91" fmla="*/ 323 h 1063"/>
                <a:gd name="T92" fmla="*/ 1036 w 1220"/>
                <a:gd name="T93" fmla="*/ 566 h 1063"/>
                <a:gd name="T94" fmla="*/ 977 w 1220"/>
                <a:gd name="T95" fmla="*/ 587 h 1063"/>
                <a:gd name="T96" fmla="*/ 621 w 1220"/>
                <a:gd name="T97" fmla="*/ 864 h 1063"/>
                <a:gd name="T98" fmla="*/ 538 w 1220"/>
                <a:gd name="T99" fmla="*/ 815 h 1063"/>
                <a:gd name="T100" fmla="*/ 524 w 1220"/>
                <a:gd name="T101" fmla="*/ 643 h 1063"/>
                <a:gd name="T102" fmla="*/ 924 w 1220"/>
                <a:gd name="T103" fmla="*/ 696 h 1063"/>
                <a:gd name="T104" fmla="*/ 927 w 1220"/>
                <a:gd name="T105" fmla="*/ 720 h 1063"/>
                <a:gd name="T106" fmla="*/ 621 w 1220"/>
                <a:gd name="T107" fmla="*/ 864 h 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20" h="1063">
                  <a:moveTo>
                    <a:pt x="1220" y="204"/>
                  </a:moveTo>
                  <a:cubicBezTo>
                    <a:pt x="1220" y="135"/>
                    <a:pt x="1164" y="79"/>
                    <a:pt x="1096" y="79"/>
                  </a:cubicBezTo>
                  <a:cubicBezTo>
                    <a:pt x="1041" y="79"/>
                    <a:pt x="994" y="115"/>
                    <a:pt x="978" y="164"/>
                  </a:cubicBezTo>
                  <a:cubicBezTo>
                    <a:pt x="589" y="115"/>
                    <a:pt x="589" y="115"/>
                    <a:pt x="589" y="115"/>
                  </a:cubicBezTo>
                  <a:cubicBezTo>
                    <a:pt x="584" y="51"/>
                    <a:pt x="530" y="0"/>
                    <a:pt x="465" y="0"/>
                  </a:cubicBezTo>
                  <a:cubicBezTo>
                    <a:pt x="396" y="0"/>
                    <a:pt x="340" y="55"/>
                    <a:pt x="340" y="124"/>
                  </a:cubicBezTo>
                  <a:cubicBezTo>
                    <a:pt x="340" y="155"/>
                    <a:pt x="352" y="183"/>
                    <a:pt x="370" y="205"/>
                  </a:cubicBezTo>
                  <a:cubicBezTo>
                    <a:pt x="180" y="453"/>
                    <a:pt x="180" y="453"/>
                    <a:pt x="180" y="453"/>
                  </a:cubicBezTo>
                  <a:cubicBezTo>
                    <a:pt x="163" y="445"/>
                    <a:pt x="145" y="440"/>
                    <a:pt x="125" y="440"/>
                  </a:cubicBezTo>
                  <a:cubicBezTo>
                    <a:pt x="56" y="440"/>
                    <a:pt x="0" y="496"/>
                    <a:pt x="0" y="564"/>
                  </a:cubicBezTo>
                  <a:cubicBezTo>
                    <a:pt x="0" y="633"/>
                    <a:pt x="56" y="689"/>
                    <a:pt x="125" y="689"/>
                  </a:cubicBezTo>
                  <a:cubicBezTo>
                    <a:pt x="152" y="689"/>
                    <a:pt x="177" y="680"/>
                    <a:pt x="197" y="666"/>
                  </a:cubicBezTo>
                  <a:cubicBezTo>
                    <a:pt x="416" y="872"/>
                    <a:pt x="416" y="872"/>
                    <a:pt x="416" y="872"/>
                  </a:cubicBezTo>
                  <a:cubicBezTo>
                    <a:pt x="404" y="891"/>
                    <a:pt x="397" y="914"/>
                    <a:pt x="397" y="938"/>
                  </a:cubicBezTo>
                  <a:cubicBezTo>
                    <a:pt x="397" y="1007"/>
                    <a:pt x="453" y="1063"/>
                    <a:pt x="521" y="1063"/>
                  </a:cubicBezTo>
                  <a:cubicBezTo>
                    <a:pt x="590" y="1063"/>
                    <a:pt x="646" y="1007"/>
                    <a:pt x="646" y="938"/>
                  </a:cubicBezTo>
                  <a:cubicBezTo>
                    <a:pt x="646" y="928"/>
                    <a:pt x="644" y="918"/>
                    <a:pt x="642" y="908"/>
                  </a:cubicBezTo>
                  <a:cubicBezTo>
                    <a:pt x="948" y="763"/>
                    <a:pt x="948" y="763"/>
                    <a:pt x="948" y="763"/>
                  </a:cubicBezTo>
                  <a:cubicBezTo>
                    <a:pt x="970" y="794"/>
                    <a:pt x="1007" y="814"/>
                    <a:pt x="1048" y="814"/>
                  </a:cubicBezTo>
                  <a:cubicBezTo>
                    <a:pt x="1117" y="814"/>
                    <a:pt x="1173" y="758"/>
                    <a:pt x="1173" y="689"/>
                  </a:cubicBezTo>
                  <a:cubicBezTo>
                    <a:pt x="1173" y="633"/>
                    <a:pt x="1135" y="586"/>
                    <a:pt x="1084" y="570"/>
                  </a:cubicBezTo>
                  <a:cubicBezTo>
                    <a:pt x="1108" y="327"/>
                    <a:pt x="1108" y="327"/>
                    <a:pt x="1108" y="327"/>
                  </a:cubicBezTo>
                  <a:cubicBezTo>
                    <a:pt x="1171" y="321"/>
                    <a:pt x="1220" y="268"/>
                    <a:pt x="1220" y="204"/>
                  </a:cubicBezTo>
                  <a:close/>
                  <a:moveTo>
                    <a:pt x="521" y="594"/>
                  </a:moveTo>
                  <a:cubicBezTo>
                    <a:pt x="493" y="245"/>
                    <a:pt x="493" y="245"/>
                    <a:pt x="493" y="245"/>
                  </a:cubicBezTo>
                  <a:cubicBezTo>
                    <a:pt x="509" y="241"/>
                    <a:pt x="523" y="235"/>
                    <a:pt x="535" y="226"/>
                  </a:cubicBezTo>
                  <a:cubicBezTo>
                    <a:pt x="944" y="621"/>
                    <a:pt x="944" y="621"/>
                    <a:pt x="944" y="621"/>
                  </a:cubicBezTo>
                  <a:cubicBezTo>
                    <a:pt x="938" y="630"/>
                    <a:pt x="934" y="639"/>
                    <a:pt x="930" y="649"/>
                  </a:cubicBezTo>
                  <a:lnTo>
                    <a:pt x="521" y="594"/>
                  </a:lnTo>
                  <a:close/>
                  <a:moveTo>
                    <a:pt x="490" y="818"/>
                  </a:moveTo>
                  <a:cubicBezTo>
                    <a:pt x="475" y="822"/>
                    <a:pt x="461" y="828"/>
                    <a:pt x="449" y="837"/>
                  </a:cubicBezTo>
                  <a:cubicBezTo>
                    <a:pt x="230" y="631"/>
                    <a:pt x="230" y="631"/>
                    <a:pt x="230" y="631"/>
                  </a:cubicBezTo>
                  <a:cubicBezTo>
                    <a:pt x="235" y="623"/>
                    <a:pt x="239" y="614"/>
                    <a:pt x="242" y="605"/>
                  </a:cubicBezTo>
                  <a:cubicBezTo>
                    <a:pt x="476" y="636"/>
                    <a:pt x="476" y="636"/>
                    <a:pt x="476" y="636"/>
                  </a:cubicBezTo>
                  <a:lnTo>
                    <a:pt x="490" y="818"/>
                  </a:lnTo>
                  <a:close/>
                  <a:moveTo>
                    <a:pt x="249" y="558"/>
                  </a:moveTo>
                  <a:cubicBezTo>
                    <a:pt x="247" y="529"/>
                    <a:pt x="236" y="502"/>
                    <a:pt x="218" y="482"/>
                  </a:cubicBezTo>
                  <a:cubicBezTo>
                    <a:pt x="408" y="235"/>
                    <a:pt x="408" y="235"/>
                    <a:pt x="408" y="235"/>
                  </a:cubicBezTo>
                  <a:cubicBezTo>
                    <a:pt x="420" y="241"/>
                    <a:pt x="432" y="245"/>
                    <a:pt x="445" y="247"/>
                  </a:cubicBezTo>
                  <a:cubicBezTo>
                    <a:pt x="472" y="587"/>
                    <a:pt x="472" y="587"/>
                    <a:pt x="472" y="587"/>
                  </a:cubicBezTo>
                  <a:lnTo>
                    <a:pt x="249" y="558"/>
                  </a:lnTo>
                  <a:close/>
                  <a:moveTo>
                    <a:pt x="977" y="587"/>
                  </a:moveTo>
                  <a:cubicBezTo>
                    <a:pt x="569" y="192"/>
                    <a:pt x="569" y="192"/>
                    <a:pt x="569" y="192"/>
                  </a:cubicBezTo>
                  <a:cubicBezTo>
                    <a:pt x="575" y="183"/>
                    <a:pt x="579" y="173"/>
                    <a:pt x="583" y="163"/>
                  </a:cubicBezTo>
                  <a:cubicBezTo>
                    <a:pt x="972" y="212"/>
                    <a:pt x="972" y="212"/>
                    <a:pt x="972" y="212"/>
                  </a:cubicBezTo>
                  <a:cubicBezTo>
                    <a:pt x="975" y="265"/>
                    <a:pt x="1011" y="308"/>
                    <a:pt x="1060" y="323"/>
                  </a:cubicBezTo>
                  <a:cubicBezTo>
                    <a:pt x="1036" y="566"/>
                    <a:pt x="1036" y="566"/>
                    <a:pt x="1036" y="566"/>
                  </a:cubicBezTo>
                  <a:cubicBezTo>
                    <a:pt x="1015" y="568"/>
                    <a:pt x="994" y="575"/>
                    <a:pt x="977" y="587"/>
                  </a:cubicBezTo>
                  <a:close/>
                  <a:moveTo>
                    <a:pt x="621" y="864"/>
                  </a:moveTo>
                  <a:cubicBezTo>
                    <a:pt x="602" y="838"/>
                    <a:pt x="572" y="819"/>
                    <a:pt x="538" y="815"/>
                  </a:cubicBezTo>
                  <a:cubicBezTo>
                    <a:pt x="524" y="643"/>
                    <a:pt x="524" y="643"/>
                    <a:pt x="524" y="643"/>
                  </a:cubicBezTo>
                  <a:cubicBezTo>
                    <a:pt x="924" y="696"/>
                    <a:pt x="924" y="696"/>
                    <a:pt x="924" y="696"/>
                  </a:cubicBezTo>
                  <a:cubicBezTo>
                    <a:pt x="924" y="704"/>
                    <a:pt x="925" y="712"/>
                    <a:pt x="927" y="720"/>
                  </a:cubicBezTo>
                  <a:lnTo>
                    <a:pt x="621" y="864"/>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007" tIns="74406" rIns="93007" bIns="74406" numCol="1" spcCol="0" rtlCol="0" fromWordArt="0" anchor="t" anchorCtr="0" forceAA="0" compatLnSpc="1">
              <a:prstTxWarp prst="textNoShape">
                <a:avLst/>
              </a:prstTxWarp>
              <a:noAutofit/>
            </a:bodyPr>
            <a:lstStyle/>
            <a:p>
              <a:pPr algn="ctr" defTabSz="474203" fontAlgn="base">
                <a:lnSpc>
                  <a:spcPct val="90000"/>
                </a:lnSpc>
                <a:spcBef>
                  <a:spcPct val="0"/>
                </a:spcBef>
                <a:spcAft>
                  <a:spcPct val="0"/>
                </a:spcAft>
              </a:pPr>
              <a:endParaRPr lang="en-US" sz="1221"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5" name="Group 14"/>
          <p:cNvGrpSpPr/>
          <p:nvPr/>
        </p:nvGrpSpPr>
        <p:grpSpPr>
          <a:xfrm>
            <a:off x="8199156" y="3019493"/>
            <a:ext cx="1361921" cy="769829"/>
            <a:chOff x="8199437" y="3019425"/>
            <a:chExt cx="1362114" cy="769938"/>
          </a:xfrm>
        </p:grpSpPr>
        <p:grpSp>
          <p:nvGrpSpPr>
            <p:cNvPr id="20" name="Group 5"/>
            <p:cNvGrpSpPr/>
            <p:nvPr/>
          </p:nvGrpSpPr>
          <p:grpSpPr>
            <a:xfrm>
              <a:off x="8199437" y="3019425"/>
              <a:ext cx="1362114" cy="769938"/>
              <a:chOff x="474208" y="1668462"/>
              <a:chExt cx="3249414" cy="1836738"/>
            </a:xfrm>
          </p:grpSpPr>
          <p:grpSp>
            <p:nvGrpSpPr>
              <p:cNvPr id="12" name="Group 11"/>
              <p:cNvGrpSpPr/>
              <p:nvPr/>
            </p:nvGrpSpPr>
            <p:grpSpPr>
              <a:xfrm>
                <a:off x="1265237" y="1668462"/>
                <a:ext cx="2458385" cy="1836738"/>
                <a:chOff x="1928004" y="1668462"/>
                <a:chExt cx="2458385" cy="1836738"/>
              </a:xfrm>
            </p:grpSpPr>
            <p:sp>
              <p:nvSpPr>
                <p:cNvPr id="5" name="Flowchart: Process 6"/>
                <p:cNvSpPr/>
                <p:nvPr/>
              </p:nvSpPr>
              <p:spPr bwMode="auto">
                <a:xfrm>
                  <a:off x="1928004" y="1668462"/>
                  <a:ext cx="1839133" cy="1836179"/>
                </a:xfrm>
                <a:prstGeom prst="flowChartProcess">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0" name="Parallelogram 9"/>
                <p:cNvSpPr/>
                <p:nvPr/>
              </p:nvSpPr>
              <p:spPr bwMode="auto">
                <a:xfrm>
                  <a:off x="2484437"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9" name="Parallelogram 18"/>
              <p:cNvSpPr/>
              <p:nvPr/>
            </p:nvSpPr>
            <p:spPr bwMode="auto">
              <a:xfrm flipH="1" flipV="1">
                <a:off x="474208"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74" name="Freeform 78"/>
            <p:cNvSpPr>
              <a:spLocks noEditPoints="1"/>
            </p:cNvSpPr>
            <p:nvPr/>
          </p:nvSpPr>
          <p:spPr bwMode="black">
            <a:xfrm>
              <a:off x="8589960" y="3152724"/>
              <a:ext cx="533402" cy="510472"/>
            </a:xfrm>
            <a:custGeom>
              <a:avLst/>
              <a:gdLst>
                <a:gd name="T0" fmla="*/ 1448 w 2291"/>
                <a:gd name="T1" fmla="*/ 923 h 2197"/>
                <a:gd name="T2" fmla="*/ 1464 w 2291"/>
                <a:gd name="T3" fmla="*/ 1048 h 2197"/>
                <a:gd name="T4" fmla="*/ 1622 w 2291"/>
                <a:gd name="T5" fmla="*/ 1225 h 2197"/>
                <a:gd name="T6" fmla="*/ 1522 w 2291"/>
                <a:gd name="T7" fmla="*/ 1149 h 2197"/>
                <a:gd name="T8" fmla="*/ 1622 w 2291"/>
                <a:gd name="T9" fmla="*/ 1225 h 2197"/>
                <a:gd name="T10" fmla="*/ 769 w 2291"/>
                <a:gd name="T11" fmla="*/ 1149 h 2197"/>
                <a:gd name="T12" fmla="*/ 669 w 2291"/>
                <a:gd name="T13" fmla="*/ 1225 h 2197"/>
                <a:gd name="T14" fmla="*/ 828 w 2291"/>
                <a:gd name="T15" fmla="*/ 1048 h 2197"/>
                <a:gd name="T16" fmla="*/ 844 w 2291"/>
                <a:gd name="T17" fmla="*/ 923 h 2197"/>
                <a:gd name="T18" fmla="*/ 828 w 2291"/>
                <a:gd name="T19" fmla="*/ 1048 h 2197"/>
                <a:gd name="T20" fmla="*/ 1390 w 2291"/>
                <a:gd name="T21" fmla="*/ 540 h 2197"/>
                <a:gd name="T22" fmla="*/ 1493 w 2291"/>
                <a:gd name="T23" fmla="*/ 103 h 2197"/>
                <a:gd name="T24" fmla="*/ 902 w 2291"/>
                <a:gd name="T25" fmla="*/ 0 h 2197"/>
                <a:gd name="T26" fmla="*/ 799 w 2291"/>
                <a:gd name="T27" fmla="*/ 437 h 2197"/>
                <a:gd name="T28" fmla="*/ 859 w 2291"/>
                <a:gd name="T29" fmla="*/ 103 h 2197"/>
                <a:gd name="T30" fmla="*/ 1390 w 2291"/>
                <a:gd name="T31" fmla="*/ 60 h 2197"/>
                <a:gd name="T32" fmla="*/ 1433 w 2291"/>
                <a:gd name="T33" fmla="*/ 437 h 2197"/>
                <a:gd name="T34" fmla="*/ 902 w 2291"/>
                <a:gd name="T35" fmla="*/ 480 h 2197"/>
                <a:gd name="T36" fmla="*/ 859 w 2291"/>
                <a:gd name="T37" fmla="*/ 103 h 2197"/>
                <a:gd name="T38" fmla="*/ 1614 w 2291"/>
                <a:gd name="T39" fmla="*/ 824 h 2197"/>
                <a:gd name="T40" fmla="*/ 1640 w 2291"/>
                <a:gd name="T41" fmla="*/ 786 h 2197"/>
                <a:gd name="T42" fmla="*/ 1499 w 2291"/>
                <a:gd name="T43" fmla="*/ 596 h 2197"/>
                <a:gd name="T44" fmla="*/ 835 w 2291"/>
                <a:gd name="T45" fmla="*/ 576 h 2197"/>
                <a:gd name="T46" fmla="*/ 669 w 2291"/>
                <a:gd name="T47" fmla="*/ 741 h 2197"/>
                <a:gd name="T48" fmla="*/ 652 w 2291"/>
                <a:gd name="T49" fmla="*/ 798 h 2197"/>
                <a:gd name="T50" fmla="*/ 1450 w 2291"/>
                <a:gd name="T51" fmla="*/ 1476 h 2197"/>
                <a:gd name="T52" fmla="*/ 1554 w 2291"/>
                <a:gd name="T53" fmla="*/ 1913 h 2197"/>
                <a:gd name="T54" fmla="*/ 2144 w 2291"/>
                <a:gd name="T55" fmla="*/ 1810 h 2197"/>
                <a:gd name="T56" fmla="*/ 2041 w 2291"/>
                <a:gd name="T57" fmla="*/ 1373 h 2197"/>
                <a:gd name="T58" fmla="*/ 1450 w 2291"/>
                <a:gd name="T59" fmla="*/ 1476 h 2197"/>
                <a:gd name="T60" fmla="*/ 2084 w 2291"/>
                <a:gd name="T61" fmla="*/ 1810 h 2197"/>
                <a:gd name="T62" fmla="*/ 1554 w 2291"/>
                <a:gd name="T63" fmla="*/ 1853 h 2197"/>
                <a:gd name="T64" fmla="*/ 1511 w 2291"/>
                <a:gd name="T65" fmla="*/ 1476 h 2197"/>
                <a:gd name="T66" fmla="*/ 2041 w 2291"/>
                <a:gd name="T67" fmla="*/ 1433 h 2197"/>
                <a:gd name="T68" fmla="*/ 2275 w 2291"/>
                <a:gd name="T69" fmla="*/ 2114 h 2197"/>
                <a:gd name="T70" fmla="*/ 2108 w 2291"/>
                <a:gd name="T71" fmla="*/ 1949 h 2197"/>
                <a:gd name="T72" fmla="*/ 1444 w 2291"/>
                <a:gd name="T73" fmla="*/ 1969 h 2197"/>
                <a:gd name="T74" fmla="*/ 1304 w 2291"/>
                <a:gd name="T75" fmla="*/ 2159 h 2197"/>
                <a:gd name="T76" fmla="*/ 1329 w 2291"/>
                <a:gd name="T77" fmla="*/ 2197 h 2197"/>
                <a:gd name="T78" fmla="*/ 2291 w 2291"/>
                <a:gd name="T79" fmla="*/ 2171 h 2197"/>
                <a:gd name="T80" fmla="*/ 2275 w 2291"/>
                <a:gd name="T81" fmla="*/ 2114 h 2197"/>
                <a:gd name="T82" fmla="*/ 738 w 2291"/>
                <a:gd name="T83" fmla="*/ 1913 h 2197"/>
                <a:gd name="T84" fmla="*/ 841 w 2291"/>
                <a:gd name="T85" fmla="*/ 1476 h 2197"/>
                <a:gd name="T86" fmla="*/ 250 w 2291"/>
                <a:gd name="T87" fmla="*/ 1373 h 2197"/>
                <a:gd name="T88" fmla="*/ 147 w 2291"/>
                <a:gd name="T89" fmla="*/ 1810 h 2197"/>
                <a:gd name="T90" fmla="*/ 207 w 2291"/>
                <a:gd name="T91" fmla="*/ 1476 h 2197"/>
                <a:gd name="T92" fmla="*/ 738 w 2291"/>
                <a:gd name="T93" fmla="*/ 1433 h 2197"/>
                <a:gd name="T94" fmla="*/ 781 w 2291"/>
                <a:gd name="T95" fmla="*/ 1810 h 2197"/>
                <a:gd name="T96" fmla="*/ 250 w 2291"/>
                <a:gd name="T97" fmla="*/ 1853 h 2197"/>
                <a:gd name="T98" fmla="*/ 207 w 2291"/>
                <a:gd name="T99" fmla="*/ 1476 h 2197"/>
                <a:gd name="T100" fmla="*/ 805 w 2291"/>
                <a:gd name="T101" fmla="*/ 1949 h 2197"/>
                <a:gd name="T102" fmla="*/ 141 w 2291"/>
                <a:gd name="T103" fmla="*/ 1969 h 2197"/>
                <a:gd name="T104" fmla="*/ 0 w 2291"/>
                <a:gd name="T105" fmla="*/ 2159 h 2197"/>
                <a:gd name="T106" fmla="*/ 26 w 2291"/>
                <a:gd name="T107" fmla="*/ 2197 h 2197"/>
                <a:gd name="T108" fmla="*/ 988 w 2291"/>
                <a:gd name="T109" fmla="*/ 2171 h 2197"/>
                <a:gd name="T110" fmla="*/ 971 w 2291"/>
                <a:gd name="T111" fmla="*/ 2114 h 2197"/>
                <a:gd name="T112" fmla="*/ 971 w 2291"/>
                <a:gd name="T113" fmla="*/ 1659 h 2197"/>
                <a:gd name="T114" fmla="*/ 1088 w 2291"/>
                <a:gd name="T115" fmla="*/ 1610 h 2197"/>
                <a:gd name="T116" fmla="*/ 971 w 2291"/>
                <a:gd name="T117" fmla="*/ 1659 h 2197"/>
                <a:gd name="T118" fmla="*/ 1204 w 2291"/>
                <a:gd name="T119" fmla="*/ 1610 h 2197"/>
                <a:gd name="T120" fmla="*/ 1320 w 2291"/>
                <a:gd name="T121" fmla="*/ 1659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91" h="2197">
                  <a:moveTo>
                    <a:pt x="1506" y="1023"/>
                  </a:moveTo>
                  <a:cubicBezTo>
                    <a:pt x="1448" y="923"/>
                    <a:pt x="1448" y="923"/>
                    <a:pt x="1448" y="923"/>
                  </a:cubicBezTo>
                  <a:cubicBezTo>
                    <a:pt x="1406" y="947"/>
                    <a:pt x="1406" y="947"/>
                    <a:pt x="1406" y="947"/>
                  </a:cubicBezTo>
                  <a:cubicBezTo>
                    <a:pt x="1464" y="1048"/>
                    <a:pt x="1464" y="1048"/>
                    <a:pt x="1464" y="1048"/>
                  </a:cubicBezTo>
                  <a:lnTo>
                    <a:pt x="1506" y="1023"/>
                  </a:lnTo>
                  <a:close/>
                  <a:moveTo>
                    <a:pt x="1622" y="1225"/>
                  </a:moveTo>
                  <a:cubicBezTo>
                    <a:pt x="1564" y="1124"/>
                    <a:pt x="1564" y="1124"/>
                    <a:pt x="1564" y="1124"/>
                  </a:cubicBezTo>
                  <a:cubicBezTo>
                    <a:pt x="1522" y="1149"/>
                    <a:pt x="1522" y="1149"/>
                    <a:pt x="1522" y="1149"/>
                  </a:cubicBezTo>
                  <a:cubicBezTo>
                    <a:pt x="1580" y="1249"/>
                    <a:pt x="1580" y="1249"/>
                    <a:pt x="1580" y="1249"/>
                  </a:cubicBezTo>
                  <a:lnTo>
                    <a:pt x="1622" y="1225"/>
                  </a:lnTo>
                  <a:close/>
                  <a:moveTo>
                    <a:pt x="711" y="1249"/>
                  </a:moveTo>
                  <a:cubicBezTo>
                    <a:pt x="769" y="1149"/>
                    <a:pt x="769" y="1149"/>
                    <a:pt x="769" y="1149"/>
                  </a:cubicBezTo>
                  <a:cubicBezTo>
                    <a:pt x="727" y="1124"/>
                    <a:pt x="727" y="1124"/>
                    <a:pt x="727" y="1124"/>
                  </a:cubicBezTo>
                  <a:cubicBezTo>
                    <a:pt x="669" y="1225"/>
                    <a:pt x="669" y="1225"/>
                    <a:pt x="669" y="1225"/>
                  </a:cubicBezTo>
                  <a:lnTo>
                    <a:pt x="711" y="1249"/>
                  </a:lnTo>
                  <a:close/>
                  <a:moveTo>
                    <a:pt x="828" y="1048"/>
                  </a:moveTo>
                  <a:cubicBezTo>
                    <a:pt x="886" y="947"/>
                    <a:pt x="886" y="947"/>
                    <a:pt x="886" y="947"/>
                  </a:cubicBezTo>
                  <a:cubicBezTo>
                    <a:pt x="844" y="923"/>
                    <a:pt x="844" y="923"/>
                    <a:pt x="844" y="923"/>
                  </a:cubicBezTo>
                  <a:cubicBezTo>
                    <a:pt x="786" y="1023"/>
                    <a:pt x="786" y="1023"/>
                    <a:pt x="786" y="1023"/>
                  </a:cubicBezTo>
                  <a:lnTo>
                    <a:pt x="828" y="1048"/>
                  </a:lnTo>
                  <a:close/>
                  <a:moveTo>
                    <a:pt x="902" y="540"/>
                  </a:moveTo>
                  <a:cubicBezTo>
                    <a:pt x="1390" y="540"/>
                    <a:pt x="1390" y="540"/>
                    <a:pt x="1390" y="540"/>
                  </a:cubicBezTo>
                  <a:cubicBezTo>
                    <a:pt x="1447" y="540"/>
                    <a:pt x="1493" y="494"/>
                    <a:pt x="1493" y="437"/>
                  </a:cubicBezTo>
                  <a:cubicBezTo>
                    <a:pt x="1493" y="103"/>
                    <a:pt x="1493" y="103"/>
                    <a:pt x="1493" y="103"/>
                  </a:cubicBezTo>
                  <a:cubicBezTo>
                    <a:pt x="1493" y="46"/>
                    <a:pt x="1447" y="0"/>
                    <a:pt x="1390" y="0"/>
                  </a:cubicBezTo>
                  <a:cubicBezTo>
                    <a:pt x="902" y="0"/>
                    <a:pt x="902" y="0"/>
                    <a:pt x="902" y="0"/>
                  </a:cubicBezTo>
                  <a:cubicBezTo>
                    <a:pt x="845" y="0"/>
                    <a:pt x="799" y="46"/>
                    <a:pt x="799" y="103"/>
                  </a:cubicBezTo>
                  <a:cubicBezTo>
                    <a:pt x="799" y="437"/>
                    <a:pt x="799" y="437"/>
                    <a:pt x="799" y="437"/>
                  </a:cubicBezTo>
                  <a:cubicBezTo>
                    <a:pt x="799" y="494"/>
                    <a:pt x="845" y="540"/>
                    <a:pt x="902" y="540"/>
                  </a:cubicBezTo>
                  <a:close/>
                  <a:moveTo>
                    <a:pt x="859" y="103"/>
                  </a:moveTo>
                  <a:cubicBezTo>
                    <a:pt x="859" y="79"/>
                    <a:pt x="878" y="60"/>
                    <a:pt x="902" y="60"/>
                  </a:cubicBezTo>
                  <a:cubicBezTo>
                    <a:pt x="1390" y="60"/>
                    <a:pt x="1390" y="60"/>
                    <a:pt x="1390" y="60"/>
                  </a:cubicBezTo>
                  <a:cubicBezTo>
                    <a:pt x="1413" y="60"/>
                    <a:pt x="1433" y="79"/>
                    <a:pt x="1433" y="103"/>
                  </a:cubicBezTo>
                  <a:cubicBezTo>
                    <a:pt x="1433" y="437"/>
                    <a:pt x="1433" y="437"/>
                    <a:pt x="1433" y="437"/>
                  </a:cubicBezTo>
                  <a:cubicBezTo>
                    <a:pt x="1433" y="461"/>
                    <a:pt x="1413" y="480"/>
                    <a:pt x="1390" y="480"/>
                  </a:cubicBezTo>
                  <a:cubicBezTo>
                    <a:pt x="902" y="480"/>
                    <a:pt x="902" y="480"/>
                    <a:pt x="902" y="480"/>
                  </a:cubicBezTo>
                  <a:cubicBezTo>
                    <a:pt x="878" y="480"/>
                    <a:pt x="859" y="461"/>
                    <a:pt x="859" y="437"/>
                  </a:cubicBezTo>
                  <a:lnTo>
                    <a:pt x="859" y="103"/>
                  </a:lnTo>
                  <a:close/>
                  <a:moveTo>
                    <a:pt x="678" y="824"/>
                  </a:moveTo>
                  <a:cubicBezTo>
                    <a:pt x="1614" y="824"/>
                    <a:pt x="1614" y="824"/>
                    <a:pt x="1614" y="824"/>
                  </a:cubicBezTo>
                  <a:cubicBezTo>
                    <a:pt x="1628" y="824"/>
                    <a:pt x="1640" y="812"/>
                    <a:pt x="1640" y="798"/>
                  </a:cubicBezTo>
                  <a:cubicBezTo>
                    <a:pt x="1640" y="786"/>
                    <a:pt x="1640" y="786"/>
                    <a:pt x="1640" y="786"/>
                  </a:cubicBezTo>
                  <a:cubicBezTo>
                    <a:pt x="1640" y="772"/>
                    <a:pt x="1632" y="752"/>
                    <a:pt x="1623" y="741"/>
                  </a:cubicBezTo>
                  <a:cubicBezTo>
                    <a:pt x="1499" y="596"/>
                    <a:pt x="1499" y="596"/>
                    <a:pt x="1499" y="596"/>
                  </a:cubicBezTo>
                  <a:cubicBezTo>
                    <a:pt x="1490" y="585"/>
                    <a:pt x="1471" y="576"/>
                    <a:pt x="1457" y="576"/>
                  </a:cubicBezTo>
                  <a:cubicBezTo>
                    <a:pt x="835" y="576"/>
                    <a:pt x="835" y="576"/>
                    <a:pt x="835" y="576"/>
                  </a:cubicBezTo>
                  <a:cubicBezTo>
                    <a:pt x="821" y="576"/>
                    <a:pt x="802" y="585"/>
                    <a:pt x="792" y="596"/>
                  </a:cubicBezTo>
                  <a:cubicBezTo>
                    <a:pt x="669" y="741"/>
                    <a:pt x="669" y="741"/>
                    <a:pt x="669" y="741"/>
                  </a:cubicBezTo>
                  <a:cubicBezTo>
                    <a:pt x="659" y="752"/>
                    <a:pt x="652" y="772"/>
                    <a:pt x="652" y="786"/>
                  </a:cubicBezTo>
                  <a:cubicBezTo>
                    <a:pt x="652" y="798"/>
                    <a:pt x="652" y="798"/>
                    <a:pt x="652" y="798"/>
                  </a:cubicBezTo>
                  <a:cubicBezTo>
                    <a:pt x="652" y="812"/>
                    <a:pt x="664" y="824"/>
                    <a:pt x="678" y="824"/>
                  </a:cubicBezTo>
                  <a:close/>
                  <a:moveTo>
                    <a:pt x="1450" y="1476"/>
                  </a:moveTo>
                  <a:cubicBezTo>
                    <a:pt x="1450" y="1810"/>
                    <a:pt x="1450" y="1810"/>
                    <a:pt x="1450" y="1810"/>
                  </a:cubicBezTo>
                  <a:cubicBezTo>
                    <a:pt x="1450" y="1867"/>
                    <a:pt x="1497" y="1913"/>
                    <a:pt x="1554" y="1913"/>
                  </a:cubicBezTo>
                  <a:cubicBezTo>
                    <a:pt x="2041" y="1913"/>
                    <a:pt x="2041" y="1913"/>
                    <a:pt x="2041" y="1913"/>
                  </a:cubicBezTo>
                  <a:cubicBezTo>
                    <a:pt x="2098" y="1913"/>
                    <a:pt x="2144" y="1867"/>
                    <a:pt x="2144" y="1810"/>
                  </a:cubicBezTo>
                  <a:cubicBezTo>
                    <a:pt x="2144" y="1476"/>
                    <a:pt x="2144" y="1476"/>
                    <a:pt x="2144" y="1476"/>
                  </a:cubicBezTo>
                  <a:cubicBezTo>
                    <a:pt x="2144" y="1419"/>
                    <a:pt x="2098" y="1373"/>
                    <a:pt x="2041" y="1373"/>
                  </a:cubicBezTo>
                  <a:cubicBezTo>
                    <a:pt x="1554" y="1373"/>
                    <a:pt x="1554" y="1373"/>
                    <a:pt x="1554" y="1373"/>
                  </a:cubicBezTo>
                  <a:cubicBezTo>
                    <a:pt x="1497" y="1373"/>
                    <a:pt x="1450" y="1419"/>
                    <a:pt x="1450" y="1476"/>
                  </a:cubicBezTo>
                  <a:close/>
                  <a:moveTo>
                    <a:pt x="2084" y="1476"/>
                  </a:moveTo>
                  <a:cubicBezTo>
                    <a:pt x="2084" y="1810"/>
                    <a:pt x="2084" y="1810"/>
                    <a:pt x="2084" y="1810"/>
                  </a:cubicBezTo>
                  <a:cubicBezTo>
                    <a:pt x="2084" y="1834"/>
                    <a:pt x="2065" y="1853"/>
                    <a:pt x="2041" y="1853"/>
                  </a:cubicBezTo>
                  <a:cubicBezTo>
                    <a:pt x="1554" y="1853"/>
                    <a:pt x="1554" y="1853"/>
                    <a:pt x="1554" y="1853"/>
                  </a:cubicBezTo>
                  <a:cubicBezTo>
                    <a:pt x="1530" y="1853"/>
                    <a:pt x="1511" y="1834"/>
                    <a:pt x="1511" y="1810"/>
                  </a:cubicBezTo>
                  <a:cubicBezTo>
                    <a:pt x="1511" y="1476"/>
                    <a:pt x="1511" y="1476"/>
                    <a:pt x="1511" y="1476"/>
                  </a:cubicBezTo>
                  <a:cubicBezTo>
                    <a:pt x="1511" y="1452"/>
                    <a:pt x="1530" y="1433"/>
                    <a:pt x="1554" y="1433"/>
                  </a:cubicBezTo>
                  <a:cubicBezTo>
                    <a:pt x="2041" y="1433"/>
                    <a:pt x="2041" y="1433"/>
                    <a:pt x="2041" y="1433"/>
                  </a:cubicBezTo>
                  <a:cubicBezTo>
                    <a:pt x="2065" y="1433"/>
                    <a:pt x="2084" y="1452"/>
                    <a:pt x="2084" y="1476"/>
                  </a:cubicBezTo>
                  <a:close/>
                  <a:moveTo>
                    <a:pt x="2275" y="2114"/>
                  </a:moveTo>
                  <a:cubicBezTo>
                    <a:pt x="2151" y="1969"/>
                    <a:pt x="2151" y="1969"/>
                    <a:pt x="2151" y="1969"/>
                  </a:cubicBezTo>
                  <a:cubicBezTo>
                    <a:pt x="2142" y="1958"/>
                    <a:pt x="2123" y="1949"/>
                    <a:pt x="2108" y="1949"/>
                  </a:cubicBezTo>
                  <a:cubicBezTo>
                    <a:pt x="1486" y="1949"/>
                    <a:pt x="1486" y="1949"/>
                    <a:pt x="1486" y="1949"/>
                  </a:cubicBezTo>
                  <a:cubicBezTo>
                    <a:pt x="1472" y="1949"/>
                    <a:pt x="1453" y="1958"/>
                    <a:pt x="1444" y="1969"/>
                  </a:cubicBezTo>
                  <a:cubicBezTo>
                    <a:pt x="1320" y="2114"/>
                    <a:pt x="1320" y="2114"/>
                    <a:pt x="1320" y="2114"/>
                  </a:cubicBezTo>
                  <a:cubicBezTo>
                    <a:pt x="1311" y="2125"/>
                    <a:pt x="1304" y="2145"/>
                    <a:pt x="1304" y="2159"/>
                  </a:cubicBezTo>
                  <a:cubicBezTo>
                    <a:pt x="1304" y="2171"/>
                    <a:pt x="1304" y="2171"/>
                    <a:pt x="1304" y="2171"/>
                  </a:cubicBezTo>
                  <a:cubicBezTo>
                    <a:pt x="1304" y="2185"/>
                    <a:pt x="1315" y="2197"/>
                    <a:pt x="1329" y="2197"/>
                  </a:cubicBezTo>
                  <a:cubicBezTo>
                    <a:pt x="2265" y="2197"/>
                    <a:pt x="2265" y="2197"/>
                    <a:pt x="2265" y="2197"/>
                  </a:cubicBezTo>
                  <a:cubicBezTo>
                    <a:pt x="2280" y="2197"/>
                    <a:pt x="2291" y="2185"/>
                    <a:pt x="2291" y="2171"/>
                  </a:cubicBezTo>
                  <a:cubicBezTo>
                    <a:pt x="2291" y="2159"/>
                    <a:pt x="2291" y="2159"/>
                    <a:pt x="2291" y="2159"/>
                  </a:cubicBezTo>
                  <a:cubicBezTo>
                    <a:pt x="2291" y="2145"/>
                    <a:pt x="2284" y="2125"/>
                    <a:pt x="2275" y="2114"/>
                  </a:cubicBezTo>
                  <a:close/>
                  <a:moveTo>
                    <a:pt x="250" y="1913"/>
                  </a:moveTo>
                  <a:cubicBezTo>
                    <a:pt x="738" y="1913"/>
                    <a:pt x="738" y="1913"/>
                    <a:pt x="738" y="1913"/>
                  </a:cubicBezTo>
                  <a:cubicBezTo>
                    <a:pt x="795" y="1913"/>
                    <a:pt x="841" y="1867"/>
                    <a:pt x="841" y="1810"/>
                  </a:cubicBezTo>
                  <a:cubicBezTo>
                    <a:pt x="841" y="1476"/>
                    <a:pt x="841" y="1476"/>
                    <a:pt x="841" y="1476"/>
                  </a:cubicBezTo>
                  <a:cubicBezTo>
                    <a:pt x="841" y="1419"/>
                    <a:pt x="795" y="1373"/>
                    <a:pt x="738" y="1373"/>
                  </a:cubicBezTo>
                  <a:cubicBezTo>
                    <a:pt x="250" y="1373"/>
                    <a:pt x="250" y="1373"/>
                    <a:pt x="250" y="1373"/>
                  </a:cubicBezTo>
                  <a:cubicBezTo>
                    <a:pt x="193" y="1373"/>
                    <a:pt x="147" y="1419"/>
                    <a:pt x="147" y="1476"/>
                  </a:cubicBezTo>
                  <a:cubicBezTo>
                    <a:pt x="147" y="1810"/>
                    <a:pt x="147" y="1810"/>
                    <a:pt x="147" y="1810"/>
                  </a:cubicBezTo>
                  <a:cubicBezTo>
                    <a:pt x="147" y="1867"/>
                    <a:pt x="193" y="1913"/>
                    <a:pt x="250" y="1913"/>
                  </a:cubicBezTo>
                  <a:close/>
                  <a:moveTo>
                    <a:pt x="207" y="1476"/>
                  </a:moveTo>
                  <a:cubicBezTo>
                    <a:pt x="207" y="1452"/>
                    <a:pt x="227" y="1433"/>
                    <a:pt x="250" y="1433"/>
                  </a:cubicBezTo>
                  <a:cubicBezTo>
                    <a:pt x="738" y="1433"/>
                    <a:pt x="738" y="1433"/>
                    <a:pt x="738" y="1433"/>
                  </a:cubicBezTo>
                  <a:cubicBezTo>
                    <a:pt x="762" y="1433"/>
                    <a:pt x="781" y="1452"/>
                    <a:pt x="781" y="1476"/>
                  </a:cubicBezTo>
                  <a:cubicBezTo>
                    <a:pt x="781" y="1810"/>
                    <a:pt x="781" y="1810"/>
                    <a:pt x="781" y="1810"/>
                  </a:cubicBezTo>
                  <a:cubicBezTo>
                    <a:pt x="781" y="1834"/>
                    <a:pt x="762" y="1853"/>
                    <a:pt x="738" y="1853"/>
                  </a:cubicBezTo>
                  <a:cubicBezTo>
                    <a:pt x="250" y="1853"/>
                    <a:pt x="250" y="1853"/>
                    <a:pt x="250" y="1853"/>
                  </a:cubicBezTo>
                  <a:cubicBezTo>
                    <a:pt x="227" y="1853"/>
                    <a:pt x="207" y="1834"/>
                    <a:pt x="207" y="1810"/>
                  </a:cubicBezTo>
                  <a:lnTo>
                    <a:pt x="207" y="1476"/>
                  </a:lnTo>
                  <a:close/>
                  <a:moveTo>
                    <a:pt x="848" y="1969"/>
                  </a:moveTo>
                  <a:cubicBezTo>
                    <a:pt x="838" y="1958"/>
                    <a:pt x="819" y="1949"/>
                    <a:pt x="805" y="1949"/>
                  </a:cubicBezTo>
                  <a:cubicBezTo>
                    <a:pt x="183" y="1949"/>
                    <a:pt x="183" y="1949"/>
                    <a:pt x="183" y="1949"/>
                  </a:cubicBezTo>
                  <a:cubicBezTo>
                    <a:pt x="169" y="1949"/>
                    <a:pt x="150" y="1958"/>
                    <a:pt x="141" y="1969"/>
                  </a:cubicBezTo>
                  <a:cubicBezTo>
                    <a:pt x="17" y="2114"/>
                    <a:pt x="17" y="2114"/>
                    <a:pt x="17" y="2114"/>
                  </a:cubicBezTo>
                  <a:cubicBezTo>
                    <a:pt x="8" y="2125"/>
                    <a:pt x="0" y="2145"/>
                    <a:pt x="0" y="2159"/>
                  </a:cubicBezTo>
                  <a:cubicBezTo>
                    <a:pt x="0" y="2171"/>
                    <a:pt x="0" y="2171"/>
                    <a:pt x="0" y="2171"/>
                  </a:cubicBezTo>
                  <a:cubicBezTo>
                    <a:pt x="0" y="2185"/>
                    <a:pt x="12" y="2197"/>
                    <a:pt x="26" y="2197"/>
                  </a:cubicBezTo>
                  <a:cubicBezTo>
                    <a:pt x="962" y="2197"/>
                    <a:pt x="962" y="2197"/>
                    <a:pt x="962" y="2197"/>
                  </a:cubicBezTo>
                  <a:cubicBezTo>
                    <a:pt x="977" y="2197"/>
                    <a:pt x="988" y="2185"/>
                    <a:pt x="988" y="2171"/>
                  </a:cubicBezTo>
                  <a:cubicBezTo>
                    <a:pt x="988" y="2159"/>
                    <a:pt x="988" y="2159"/>
                    <a:pt x="988" y="2159"/>
                  </a:cubicBezTo>
                  <a:cubicBezTo>
                    <a:pt x="988" y="2145"/>
                    <a:pt x="981" y="2125"/>
                    <a:pt x="971" y="2114"/>
                  </a:cubicBezTo>
                  <a:lnTo>
                    <a:pt x="848" y="1969"/>
                  </a:lnTo>
                  <a:close/>
                  <a:moveTo>
                    <a:pt x="971" y="1659"/>
                  </a:moveTo>
                  <a:cubicBezTo>
                    <a:pt x="1088" y="1659"/>
                    <a:pt x="1088" y="1659"/>
                    <a:pt x="1088" y="1659"/>
                  </a:cubicBezTo>
                  <a:cubicBezTo>
                    <a:pt x="1088" y="1610"/>
                    <a:pt x="1088" y="1610"/>
                    <a:pt x="1088" y="1610"/>
                  </a:cubicBezTo>
                  <a:cubicBezTo>
                    <a:pt x="971" y="1610"/>
                    <a:pt x="971" y="1610"/>
                    <a:pt x="971" y="1610"/>
                  </a:cubicBezTo>
                  <a:lnTo>
                    <a:pt x="971" y="1659"/>
                  </a:lnTo>
                  <a:close/>
                  <a:moveTo>
                    <a:pt x="1320" y="1610"/>
                  </a:moveTo>
                  <a:cubicBezTo>
                    <a:pt x="1204" y="1610"/>
                    <a:pt x="1204" y="1610"/>
                    <a:pt x="1204" y="1610"/>
                  </a:cubicBezTo>
                  <a:cubicBezTo>
                    <a:pt x="1204" y="1659"/>
                    <a:pt x="1204" y="1659"/>
                    <a:pt x="1204" y="1659"/>
                  </a:cubicBezTo>
                  <a:cubicBezTo>
                    <a:pt x="1320" y="1659"/>
                    <a:pt x="1320" y="1659"/>
                    <a:pt x="1320" y="1659"/>
                  </a:cubicBezTo>
                  <a:lnTo>
                    <a:pt x="1320" y="1610"/>
                  </a:lnTo>
                  <a:close/>
                </a:path>
              </a:pathLst>
            </a:custGeom>
            <a:solidFill>
              <a:schemeClr val="tx1"/>
            </a:solidFill>
            <a:ln>
              <a:noFill/>
            </a:ln>
          </p:spPr>
          <p:txBody>
            <a:bodyPr vert="horz" wrap="square" lIns="0" tIns="41147" rIns="82293" bIns="41147" numCol="1" anchor="t" anchorCtr="0" compatLnSpc="1">
              <a:prstTxWarp prst="textNoShape">
                <a:avLst/>
              </a:prstTxWarp>
            </a:bodyPr>
            <a:lstStyle/>
            <a:p>
              <a:pPr algn="ctr" defTabSz="914187"/>
              <a:endParaRPr lang="en-US" sz="1599">
                <a:gradFill>
                  <a:gsLst>
                    <a:gs pos="0">
                      <a:srgbClr val="FFFFFF"/>
                    </a:gs>
                    <a:gs pos="100000">
                      <a:srgbClr val="FFFFFF"/>
                    </a:gs>
                  </a:gsLst>
                  <a:lin ang="5400000" scaled="0"/>
                </a:gradFill>
              </a:endParaRPr>
            </a:p>
          </p:txBody>
        </p:sp>
      </p:grpSp>
      <p:grpSp>
        <p:nvGrpSpPr>
          <p:cNvPr id="13" name="Group 12"/>
          <p:cNvGrpSpPr/>
          <p:nvPr/>
        </p:nvGrpSpPr>
        <p:grpSpPr>
          <a:xfrm>
            <a:off x="10678182" y="3019493"/>
            <a:ext cx="1361921" cy="769829"/>
            <a:chOff x="10678815" y="3019425"/>
            <a:chExt cx="1362114" cy="769938"/>
          </a:xfrm>
        </p:grpSpPr>
        <p:grpSp>
          <p:nvGrpSpPr>
            <p:cNvPr id="26" name="Group 8"/>
            <p:cNvGrpSpPr/>
            <p:nvPr/>
          </p:nvGrpSpPr>
          <p:grpSpPr>
            <a:xfrm>
              <a:off x="10678815" y="3019425"/>
              <a:ext cx="1362114" cy="769938"/>
              <a:chOff x="474208" y="1668462"/>
              <a:chExt cx="3249414" cy="1836738"/>
            </a:xfrm>
          </p:grpSpPr>
          <p:grpSp>
            <p:nvGrpSpPr>
              <p:cNvPr id="27" name="Group 26"/>
              <p:cNvGrpSpPr/>
              <p:nvPr/>
            </p:nvGrpSpPr>
            <p:grpSpPr>
              <a:xfrm>
                <a:off x="1265237" y="1668462"/>
                <a:ext cx="2458385" cy="1836738"/>
                <a:chOff x="1928004" y="1668462"/>
                <a:chExt cx="2458385" cy="1836738"/>
              </a:xfrm>
            </p:grpSpPr>
            <p:sp>
              <p:nvSpPr>
                <p:cNvPr id="29" name="Flowchart: Process 28"/>
                <p:cNvSpPr/>
                <p:nvPr/>
              </p:nvSpPr>
              <p:spPr bwMode="auto">
                <a:xfrm>
                  <a:off x="1928004" y="1668462"/>
                  <a:ext cx="1839133" cy="1836179"/>
                </a:xfrm>
                <a:prstGeom prst="flowChartProcess">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30" name="Parallelogram 29"/>
                <p:cNvSpPr/>
                <p:nvPr/>
              </p:nvSpPr>
              <p:spPr bwMode="auto">
                <a:xfrm>
                  <a:off x="2484437"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8" name="Parallelogram 27"/>
              <p:cNvSpPr/>
              <p:nvPr/>
            </p:nvSpPr>
            <p:spPr bwMode="auto">
              <a:xfrm flipH="1" flipV="1">
                <a:off x="474208"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75" name="Freeform 17"/>
            <p:cNvSpPr>
              <a:spLocks noChangeAspect="1" noEditPoints="1"/>
            </p:cNvSpPr>
            <p:nvPr/>
          </p:nvSpPr>
          <p:spPr bwMode="auto">
            <a:xfrm>
              <a:off x="11095037" y="3130548"/>
              <a:ext cx="533399" cy="525341"/>
            </a:xfrm>
            <a:custGeom>
              <a:avLst/>
              <a:gdLst>
                <a:gd name="T0" fmla="*/ 136 w 137"/>
                <a:gd name="T1" fmla="*/ 23 h 135"/>
                <a:gd name="T2" fmla="*/ 36 w 137"/>
                <a:gd name="T3" fmla="*/ 19 h 135"/>
                <a:gd name="T4" fmla="*/ 33 w 137"/>
                <a:gd name="T5" fmla="*/ 26 h 135"/>
                <a:gd name="T6" fmla="*/ 74 w 137"/>
                <a:gd name="T7" fmla="*/ 95 h 135"/>
                <a:gd name="T8" fmla="*/ 94 w 137"/>
                <a:gd name="T9" fmla="*/ 135 h 135"/>
                <a:gd name="T10" fmla="*/ 137 w 137"/>
                <a:gd name="T11" fmla="*/ 31 h 135"/>
                <a:gd name="T12" fmla="*/ 98 w 137"/>
                <a:gd name="T13" fmla="*/ 5 h 135"/>
                <a:gd name="T14" fmla="*/ 135 w 137"/>
                <a:gd name="T15" fmla="*/ 28 h 135"/>
                <a:gd name="T16" fmla="*/ 98 w 137"/>
                <a:gd name="T17" fmla="*/ 5 h 135"/>
                <a:gd name="T18" fmla="*/ 96 w 137"/>
                <a:gd name="T19" fmla="*/ 127 h 135"/>
                <a:gd name="T20" fmla="*/ 136 w 137"/>
                <a:gd name="T21" fmla="*/ 101 h 135"/>
                <a:gd name="T22" fmla="*/ 136 w 137"/>
                <a:gd name="T23" fmla="*/ 95 h 135"/>
                <a:gd name="T24" fmla="*/ 96 w 137"/>
                <a:gd name="T25" fmla="*/ 102 h 135"/>
                <a:gd name="T26" fmla="*/ 136 w 137"/>
                <a:gd name="T27" fmla="*/ 95 h 135"/>
                <a:gd name="T28" fmla="*/ 96 w 137"/>
                <a:gd name="T29" fmla="*/ 93 h 135"/>
                <a:gd name="T30" fmla="*/ 136 w 137"/>
                <a:gd name="T31" fmla="*/ 79 h 135"/>
                <a:gd name="T32" fmla="*/ 136 w 137"/>
                <a:gd name="T33" fmla="*/ 73 h 135"/>
                <a:gd name="T34" fmla="*/ 96 w 137"/>
                <a:gd name="T35" fmla="*/ 68 h 135"/>
                <a:gd name="T36" fmla="*/ 136 w 137"/>
                <a:gd name="T37" fmla="*/ 73 h 135"/>
                <a:gd name="T38" fmla="*/ 96 w 137"/>
                <a:gd name="T39" fmla="*/ 59 h 135"/>
                <a:gd name="T40" fmla="*/ 136 w 137"/>
                <a:gd name="T41" fmla="*/ 57 h 135"/>
                <a:gd name="T42" fmla="*/ 136 w 137"/>
                <a:gd name="T43" fmla="*/ 51 h 135"/>
                <a:gd name="T44" fmla="*/ 96 w 137"/>
                <a:gd name="T45" fmla="*/ 34 h 135"/>
                <a:gd name="T46" fmla="*/ 136 w 137"/>
                <a:gd name="T47" fmla="*/ 51 h 135"/>
                <a:gd name="T48" fmla="*/ 96 w 137"/>
                <a:gd name="T49" fmla="*/ 25 h 135"/>
                <a:gd name="T50" fmla="*/ 136 w 137"/>
                <a:gd name="T51" fmla="*/ 34 h 135"/>
                <a:gd name="T52" fmla="*/ 33 w 137"/>
                <a:gd name="T53" fmla="*/ 62 h 135"/>
                <a:gd name="T54" fmla="*/ 33 w 137"/>
                <a:gd name="T55" fmla="*/ 128 h 135"/>
                <a:gd name="T56" fmla="*/ 33 w 137"/>
                <a:gd name="T57" fmla="*/ 62 h 135"/>
                <a:gd name="T58" fmla="*/ 15 w 137"/>
                <a:gd name="T59" fmla="*/ 98 h 135"/>
                <a:gd name="T60" fmla="*/ 30 w 137"/>
                <a:gd name="T61" fmla="*/ 100 h 135"/>
                <a:gd name="T62" fmla="*/ 55 w 137"/>
                <a:gd name="T63" fmla="*/ 8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7" h="135">
                  <a:moveTo>
                    <a:pt x="136" y="31"/>
                  </a:moveTo>
                  <a:cubicBezTo>
                    <a:pt x="136" y="23"/>
                    <a:pt x="136" y="23"/>
                    <a:pt x="136" y="23"/>
                  </a:cubicBezTo>
                  <a:cubicBezTo>
                    <a:pt x="96" y="0"/>
                    <a:pt x="96" y="0"/>
                    <a:pt x="96" y="0"/>
                  </a:cubicBezTo>
                  <a:cubicBezTo>
                    <a:pt x="36" y="19"/>
                    <a:pt x="36" y="19"/>
                    <a:pt x="36" y="19"/>
                  </a:cubicBezTo>
                  <a:cubicBezTo>
                    <a:pt x="36" y="26"/>
                    <a:pt x="36" y="26"/>
                    <a:pt x="36" y="26"/>
                  </a:cubicBezTo>
                  <a:cubicBezTo>
                    <a:pt x="33" y="26"/>
                    <a:pt x="33" y="26"/>
                    <a:pt x="33" y="26"/>
                  </a:cubicBezTo>
                  <a:cubicBezTo>
                    <a:pt x="33" y="55"/>
                    <a:pt x="33" y="55"/>
                    <a:pt x="33" y="55"/>
                  </a:cubicBezTo>
                  <a:cubicBezTo>
                    <a:pt x="56" y="55"/>
                    <a:pt x="74" y="73"/>
                    <a:pt x="74" y="95"/>
                  </a:cubicBezTo>
                  <a:cubicBezTo>
                    <a:pt x="74" y="107"/>
                    <a:pt x="69" y="117"/>
                    <a:pt x="61" y="124"/>
                  </a:cubicBezTo>
                  <a:cubicBezTo>
                    <a:pt x="94" y="135"/>
                    <a:pt x="94" y="135"/>
                    <a:pt x="94" y="135"/>
                  </a:cubicBezTo>
                  <a:cubicBezTo>
                    <a:pt x="137" y="110"/>
                    <a:pt x="137" y="110"/>
                    <a:pt x="137" y="110"/>
                  </a:cubicBezTo>
                  <a:cubicBezTo>
                    <a:pt x="137" y="31"/>
                    <a:pt x="137" y="31"/>
                    <a:pt x="137" y="31"/>
                  </a:cubicBezTo>
                  <a:lnTo>
                    <a:pt x="136" y="31"/>
                  </a:lnTo>
                  <a:close/>
                  <a:moveTo>
                    <a:pt x="98" y="5"/>
                  </a:moveTo>
                  <a:cubicBezTo>
                    <a:pt x="135" y="25"/>
                    <a:pt x="135" y="25"/>
                    <a:pt x="135" y="25"/>
                  </a:cubicBezTo>
                  <a:cubicBezTo>
                    <a:pt x="135" y="28"/>
                    <a:pt x="135" y="28"/>
                    <a:pt x="135" y="28"/>
                  </a:cubicBezTo>
                  <a:cubicBezTo>
                    <a:pt x="98" y="9"/>
                    <a:pt x="98" y="9"/>
                    <a:pt x="98" y="9"/>
                  </a:cubicBezTo>
                  <a:lnTo>
                    <a:pt x="98" y="5"/>
                  </a:lnTo>
                  <a:close/>
                  <a:moveTo>
                    <a:pt x="136" y="107"/>
                  </a:moveTo>
                  <a:cubicBezTo>
                    <a:pt x="96" y="127"/>
                    <a:pt x="96" y="127"/>
                    <a:pt x="96" y="127"/>
                  </a:cubicBezTo>
                  <a:cubicBezTo>
                    <a:pt x="96" y="119"/>
                    <a:pt x="96" y="119"/>
                    <a:pt x="96" y="119"/>
                  </a:cubicBezTo>
                  <a:cubicBezTo>
                    <a:pt x="136" y="101"/>
                    <a:pt x="136" y="101"/>
                    <a:pt x="136" y="101"/>
                  </a:cubicBezTo>
                  <a:lnTo>
                    <a:pt x="136" y="107"/>
                  </a:lnTo>
                  <a:close/>
                  <a:moveTo>
                    <a:pt x="136" y="95"/>
                  </a:moveTo>
                  <a:cubicBezTo>
                    <a:pt x="96" y="110"/>
                    <a:pt x="96" y="110"/>
                    <a:pt x="96" y="110"/>
                  </a:cubicBezTo>
                  <a:cubicBezTo>
                    <a:pt x="96" y="102"/>
                    <a:pt x="96" y="102"/>
                    <a:pt x="96" y="102"/>
                  </a:cubicBezTo>
                  <a:cubicBezTo>
                    <a:pt x="136" y="90"/>
                    <a:pt x="136" y="90"/>
                    <a:pt x="136" y="90"/>
                  </a:cubicBezTo>
                  <a:lnTo>
                    <a:pt x="136" y="95"/>
                  </a:lnTo>
                  <a:close/>
                  <a:moveTo>
                    <a:pt x="136" y="84"/>
                  </a:moveTo>
                  <a:cubicBezTo>
                    <a:pt x="96" y="93"/>
                    <a:pt x="96" y="93"/>
                    <a:pt x="96" y="93"/>
                  </a:cubicBezTo>
                  <a:cubicBezTo>
                    <a:pt x="96" y="85"/>
                    <a:pt x="96" y="85"/>
                    <a:pt x="96" y="85"/>
                  </a:cubicBezTo>
                  <a:cubicBezTo>
                    <a:pt x="136" y="79"/>
                    <a:pt x="136" y="79"/>
                    <a:pt x="136" y="79"/>
                  </a:cubicBezTo>
                  <a:lnTo>
                    <a:pt x="136" y="84"/>
                  </a:lnTo>
                  <a:close/>
                  <a:moveTo>
                    <a:pt x="136" y="73"/>
                  </a:moveTo>
                  <a:cubicBezTo>
                    <a:pt x="96" y="76"/>
                    <a:pt x="96" y="76"/>
                    <a:pt x="96" y="76"/>
                  </a:cubicBezTo>
                  <a:cubicBezTo>
                    <a:pt x="96" y="68"/>
                    <a:pt x="96" y="68"/>
                    <a:pt x="96" y="68"/>
                  </a:cubicBezTo>
                  <a:cubicBezTo>
                    <a:pt x="136" y="68"/>
                    <a:pt x="136" y="68"/>
                    <a:pt x="136" y="68"/>
                  </a:cubicBezTo>
                  <a:lnTo>
                    <a:pt x="136" y="73"/>
                  </a:lnTo>
                  <a:close/>
                  <a:moveTo>
                    <a:pt x="136" y="62"/>
                  </a:moveTo>
                  <a:cubicBezTo>
                    <a:pt x="96" y="59"/>
                    <a:pt x="96" y="59"/>
                    <a:pt x="96" y="59"/>
                  </a:cubicBezTo>
                  <a:cubicBezTo>
                    <a:pt x="96" y="51"/>
                    <a:pt x="96" y="51"/>
                    <a:pt x="96" y="51"/>
                  </a:cubicBezTo>
                  <a:cubicBezTo>
                    <a:pt x="136" y="57"/>
                    <a:pt x="136" y="57"/>
                    <a:pt x="136" y="57"/>
                  </a:cubicBezTo>
                  <a:lnTo>
                    <a:pt x="136" y="62"/>
                  </a:lnTo>
                  <a:close/>
                  <a:moveTo>
                    <a:pt x="136" y="51"/>
                  </a:moveTo>
                  <a:cubicBezTo>
                    <a:pt x="96" y="43"/>
                    <a:pt x="96" y="43"/>
                    <a:pt x="96" y="43"/>
                  </a:cubicBezTo>
                  <a:cubicBezTo>
                    <a:pt x="96" y="34"/>
                    <a:pt x="96" y="34"/>
                    <a:pt x="96" y="34"/>
                  </a:cubicBezTo>
                  <a:cubicBezTo>
                    <a:pt x="136" y="46"/>
                    <a:pt x="136" y="46"/>
                    <a:pt x="136" y="46"/>
                  </a:cubicBezTo>
                  <a:lnTo>
                    <a:pt x="136" y="51"/>
                  </a:lnTo>
                  <a:close/>
                  <a:moveTo>
                    <a:pt x="136" y="40"/>
                  </a:moveTo>
                  <a:cubicBezTo>
                    <a:pt x="96" y="25"/>
                    <a:pt x="96" y="25"/>
                    <a:pt x="96" y="25"/>
                  </a:cubicBezTo>
                  <a:cubicBezTo>
                    <a:pt x="96" y="17"/>
                    <a:pt x="96" y="17"/>
                    <a:pt x="96" y="17"/>
                  </a:cubicBezTo>
                  <a:cubicBezTo>
                    <a:pt x="136" y="34"/>
                    <a:pt x="136" y="34"/>
                    <a:pt x="136" y="34"/>
                  </a:cubicBezTo>
                  <a:lnTo>
                    <a:pt x="136" y="40"/>
                  </a:lnTo>
                  <a:close/>
                  <a:moveTo>
                    <a:pt x="33" y="62"/>
                  </a:moveTo>
                  <a:cubicBezTo>
                    <a:pt x="15" y="62"/>
                    <a:pt x="0" y="77"/>
                    <a:pt x="0" y="95"/>
                  </a:cubicBezTo>
                  <a:cubicBezTo>
                    <a:pt x="0" y="113"/>
                    <a:pt x="15" y="128"/>
                    <a:pt x="33" y="128"/>
                  </a:cubicBezTo>
                  <a:cubicBezTo>
                    <a:pt x="52" y="128"/>
                    <a:pt x="66" y="113"/>
                    <a:pt x="66" y="95"/>
                  </a:cubicBezTo>
                  <a:cubicBezTo>
                    <a:pt x="66" y="77"/>
                    <a:pt x="52" y="62"/>
                    <a:pt x="33" y="62"/>
                  </a:cubicBezTo>
                  <a:close/>
                  <a:moveTo>
                    <a:pt x="30" y="112"/>
                  </a:moveTo>
                  <a:cubicBezTo>
                    <a:pt x="30" y="112"/>
                    <a:pt x="30" y="112"/>
                    <a:pt x="15" y="98"/>
                  </a:cubicBezTo>
                  <a:cubicBezTo>
                    <a:pt x="15" y="98"/>
                    <a:pt x="15" y="98"/>
                    <a:pt x="20" y="92"/>
                  </a:cubicBezTo>
                  <a:cubicBezTo>
                    <a:pt x="20" y="92"/>
                    <a:pt x="26" y="98"/>
                    <a:pt x="30" y="100"/>
                  </a:cubicBezTo>
                  <a:cubicBezTo>
                    <a:pt x="38" y="92"/>
                    <a:pt x="49" y="81"/>
                    <a:pt x="49" y="81"/>
                  </a:cubicBezTo>
                  <a:cubicBezTo>
                    <a:pt x="55" y="87"/>
                    <a:pt x="55" y="87"/>
                    <a:pt x="55" y="87"/>
                  </a:cubicBezTo>
                  <a:cubicBezTo>
                    <a:pt x="55" y="87"/>
                    <a:pt x="55" y="87"/>
                    <a:pt x="30" y="112"/>
                  </a:cubicBezTo>
                  <a:close/>
                </a:path>
              </a:pathLst>
            </a:custGeom>
            <a:solidFill>
              <a:schemeClr val="tx1"/>
            </a:solidFill>
            <a:ln>
              <a:noFill/>
            </a:ln>
            <a:extLst/>
          </p:spPr>
          <p:txBody>
            <a:bodyPr vert="horz" wrap="square" lIns="91427" tIns="45713" rIns="91427" bIns="45713" numCol="1" anchor="t" anchorCtr="0" compatLnSpc="1">
              <a:prstTxWarp prst="textNoShape">
                <a:avLst/>
              </a:prstTxWarp>
            </a:bodyPr>
            <a:lstStyle/>
            <a:p>
              <a:endParaRPr lang="en-US">
                <a:solidFill>
                  <a:srgbClr val="404040"/>
                </a:solidFill>
              </a:endParaRPr>
            </a:p>
          </p:txBody>
        </p:sp>
      </p:grpSp>
    </p:spTree>
    <p:extLst>
      <p:ext uri="{BB962C8B-B14F-4D97-AF65-F5344CB8AC3E}">
        <p14:creationId xmlns:p14="http://schemas.microsoft.com/office/powerpoint/2010/main" val="675761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1+#ppt_w/2"/>
                                          </p:val>
                                        </p:tav>
                                        <p:tav tm="100000">
                                          <p:val>
                                            <p:strVal val="#ppt_x"/>
                                          </p:val>
                                        </p:tav>
                                      </p:tavLst>
                                    </p:anim>
                                    <p:anim calcmode="lin" valueType="num">
                                      <p:cBhvr additive="base">
                                        <p:cTn id="12" dur="50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1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1+#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2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1+#ppt_w/2"/>
                                          </p:val>
                                        </p:tav>
                                        <p:tav tm="100000">
                                          <p:val>
                                            <p:strVal val="#ppt_x"/>
                                          </p:val>
                                        </p:tav>
                                      </p:tavLst>
                                    </p:anim>
                                    <p:anim calcmode="lin" valueType="num">
                                      <p:cBhvr additive="base">
                                        <p:cTn id="20" dur="500" fill="hold"/>
                                        <p:tgtEl>
                                          <p:spTgt spid="13"/>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50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1+#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par>
                                <p:cTn id="25" presetID="10" presetClass="entr" presetSubtype="0" fill="hold" grpId="0" nodeType="withEffect">
                                  <p:stCondLst>
                                    <p:cond delay="700"/>
                                  </p:stCondLst>
                                  <p:childTnLst>
                                    <p:set>
                                      <p:cBhvr>
                                        <p:cTn id="26" dur="1" fill="hold">
                                          <p:stCondLst>
                                            <p:cond delay="0"/>
                                          </p:stCondLst>
                                        </p:cTn>
                                        <p:tgtEl>
                                          <p:spTgt spid="2">
                                            <p:txEl>
                                              <p:pRg st="0" end="0"/>
                                            </p:txEl>
                                          </p:spTgt>
                                        </p:tgtEl>
                                        <p:attrNameLst>
                                          <p:attrName>style.visibility</p:attrName>
                                        </p:attrNameLst>
                                      </p:cBhvr>
                                      <p:to>
                                        <p:strVal val="visible"/>
                                      </p:to>
                                    </p:set>
                                    <p:animEffect transition="in" filter="fade">
                                      <p:cBhvr>
                                        <p:cTn id="2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build="p"/>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10868" t="21840" r="630" b="3411"/>
          <a:stretch/>
        </p:blipFill>
        <p:spPr>
          <a:xfrm>
            <a:off x="-5090" y="496"/>
            <a:ext cx="12440684" cy="6997885"/>
          </a:xfrm>
          <a:prstGeom prst="rect">
            <a:avLst/>
          </a:prstGeom>
        </p:spPr>
      </p:pic>
      <p:sp>
        <p:nvSpPr>
          <p:cNvPr id="4" name="Flowchart: Process 4"/>
          <p:cNvSpPr/>
          <p:nvPr/>
        </p:nvSpPr>
        <p:spPr bwMode="auto">
          <a:xfrm>
            <a:off x="882" y="3954398"/>
            <a:ext cx="12434711" cy="3039631"/>
          </a:xfrm>
          <a:prstGeom prst="flowChartProcess">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 name="Text Placeholder 1"/>
          <p:cNvSpPr>
            <a:spLocks noGrp="1"/>
          </p:cNvSpPr>
          <p:nvPr>
            <p:ph type="body" sz="quarter" idx="4294967295"/>
          </p:nvPr>
        </p:nvSpPr>
        <p:spPr>
          <a:xfrm>
            <a:off x="275481" y="5047146"/>
            <a:ext cx="11885514" cy="1680222"/>
          </a:xfrm>
        </p:spPr>
        <p:txBody>
          <a:bodyPr>
            <a:normAutofit/>
          </a:bodyPr>
          <a:lstStyle/>
          <a:p>
            <a:pPr marL="0" indent="0">
              <a:buNone/>
            </a:pPr>
            <a:r>
              <a:rPr lang="en-US" sz="3599" dirty="0">
                <a:gradFill>
                  <a:gsLst>
                    <a:gs pos="2000">
                      <a:schemeClr val="bg1"/>
                    </a:gs>
                    <a:gs pos="100000">
                      <a:schemeClr val="bg1"/>
                    </a:gs>
                  </a:gsLst>
                  <a:lin ang="5400000" scaled="0"/>
                </a:gradFill>
              </a:rPr>
              <a:t>Microsoft Cognitive Services allows you to focus on your application by easily including these services across platforms through simple REST APIs</a:t>
            </a:r>
          </a:p>
        </p:txBody>
      </p:sp>
      <p:sp>
        <p:nvSpPr>
          <p:cNvPr id="3" name="Title 2"/>
          <p:cNvSpPr>
            <a:spLocks noGrp="1"/>
          </p:cNvSpPr>
          <p:nvPr>
            <p:ph type="title" idx="4294967295"/>
          </p:nvPr>
        </p:nvSpPr>
        <p:spPr>
          <a:xfrm>
            <a:off x="275482" y="4155417"/>
            <a:ext cx="11887100" cy="917444"/>
          </a:xfrm>
        </p:spPr>
        <p:txBody>
          <a:bodyPr/>
          <a:lstStyle/>
          <a:p>
            <a:r>
              <a:rPr lang="en-US" dirty="0">
                <a:gradFill>
                  <a:gsLst>
                    <a:gs pos="1250">
                      <a:schemeClr val="bg1"/>
                    </a:gs>
                    <a:gs pos="100000">
                      <a:schemeClr val="bg1"/>
                    </a:gs>
                  </a:gsLst>
                  <a:lin ang="5400000" scaled="0"/>
                </a:gradFill>
              </a:rPr>
              <a:t>Easy to use</a:t>
            </a:r>
          </a:p>
        </p:txBody>
      </p:sp>
      <p:grpSp>
        <p:nvGrpSpPr>
          <p:cNvPr id="8" name="Group 7"/>
          <p:cNvGrpSpPr/>
          <p:nvPr/>
        </p:nvGrpSpPr>
        <p:grpSpPr>
          <a:xfrm>
            <a:off x="10678182" y="3019493"/>
            <a:ext cx="1361921" cy="769829"/>
            <a:chOff x="10678815" y="3019425"/>
            <a:chExt cx="1362114" cy="769938"/>
          </a:xfrm>
        </p:grpSpPr>
        <p:grpSp>
          <p:nvGrpSpPr>
            <p:cNvPr id="26" name="Group 8"/>
            <p:cNvGrpSpPr/>
            <p:nvPr/>
          </p:nvGrpSpPr>
          <p:grpSpPr>
            <a:xfrm>
              <a:off x="10678815" y="3019425"/>
              <a:ext cx="1362114" cy="769938"/>
              <a:chOff x="474208" y="1668462"/>
              <a:chExt cx="3249414" cy="1836738"/>
            </a:xfrm>
          </p:grpSpPr>
          <p:grpSp>
            <p:nvGrpSpPr>
              <p:cNvPr id="27" name="Group 26"/>
              <p:cNvGrpSpPr/>
              <p:nvPr/>
            </p:nvGrpSpPr>
            <p:grpSpPr>
              <a:xfrm>
                <a:off x="1265237" y="1668462"/>
                <a:ext cx="2458385" cy="1836738"/>
                <a:chOff x="1928004" y="1668462"/>
                <a:chExt cx="2458385" cy="1836738"/>
              </a:xfrm>
            </p:grpSpPr>
            <p:sp>
              <p:nvSpPr>
                <p:cNvPr id="29" name="Flowchart: Process 28"/>
                <p:cNvSpPr/>
                <p:nvPr/>
              </p:nvSpPr>
              <p:spPr bwMode="auto">
                <a:xfrm>
                  <a:off x="1928004" y="1668462"/>
                  <a:ext cx="1839133" cy="1836179"/>
                </a:xfrm>
                <a:prstGeom prst="flowChartProcess">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30" name="Parallelogram 29"/>
                <p:cNvSpPr/>
                <p:nvPr/>
              </p:nvSpPr>
              <p:spPr bwMode="auto">
                <a:xfrm>
                  <a:off x="2484437"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8" name="Parallelogram 27"/>
              <p:cNvSpPr/>
              <p:nvPr/>
            </p:nvSpPr>
            <p:spPr bwMode="auto">
              <a:xfrm flipH="1" flipV="1">
                <a:off x="474208"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1" name="Freeform 18"/>
            <p:cNvSpPr>
              <a:spLocks noChangeAspect="1" noEditPoints="1"/>
            </p:cNvSpPr>
            <p:nvPr/>
          </p:nvSpPr>
          <p:spPr bwMode="auto">
            <a:xfrm>
              <a:off x="11174412" y="3176587"/>
              <a:ext cx="291679" cy="485618"/>
            </a:xfrm>
            <a:custGeom>
              <a:avLst/>
              <a:gdLst>
                <a:gd name="T0" fmla="*/ 208 w 240"/>
                <a:gd name="T1" fmla="*/ 152 h 400"/>
                <a:gd name="T2" fmla="*/ 208 w 240"/>
                <a:gd name="T3" fmla="*/ 208 h 400"/>
                <a:gd name="T4" fmla="*/ 136 w 240"/>
                <a:gd name="T5" fmla="*/ 280 h 400"/>
                <a:gd name="T6" fmla="*/ 136 w 240"/>
                <a:gd name="T7" fmla="*/ 280 h 400"/>
                <a:gd name="T8" fmla="*/ 104 w 240"/>
                <a:gd name="T9" fmla="*/ 280 h 400"/>
                <a:gd name="T10" fmla="*/ 32 w 240"/>
                <a:gd name="T11" fmla="*/ 208 h 400"/>
                <a:gd name="T12" fmla="*/ 32 w 240"/>
                <a:gd name="T13" fmla="*/ 152 h 400"/>
                <a:gd name="T14" fmla="*/ 0 w 240"/>
                <a:gd name="T15" fmla="*/ 152 h 400"/>
                <a:gd name="T16" fmla="*/ 0 w 240"/>
                <a:gd name="T17" fmla="*/ 208 h 400"/>
                <a:gd name="T18" fmla="*/ 104 w 240"/>
                <a:gd name="T19" fmla="*/ 312 h 400"/>
                <a:gd name="T20" fmla="*/ 104 w 240"/>
                <a:gd name="T21" fmla="*/ 368 h 400"/>
                <a:gd name="T22" fmla="*/ 36 w 240"/>
                <a:gd name="T23" fmla="*/ 368 h 400"/>
                <a:gd name="T24" fmla="*/ 36 w 240"/>
                <a:gd name="T25" fmla="*/ 400 h 400"/>
                <a:gd name="T26" fmla="*/ 204 w 240"/>
                <a:gd name="T27" fmla="*/ 400 h 400"/>
                <a:gd name="T28" fmla="*/ 204 w 240"/>
                <a:gd name="T29" fmla="*/ 368 h 400"/>
                <a:gd name="T30" fmla="*/ 136 w 240"/>
                <a:gd name="T31" fmla="*/ 368 h 400"/>
                <a:gd name="T32" fmla="*/ 136 w 240"/>
                <a:gd name="T33" fmla="*/ 312 h 400"/>
                <a:gd name="T34" fmla="*/ 136 w 240"/>
                <a:gd name="T35" fmla="*/ 312 h 400"/>
                <a:gd name="T36" fmla="*/ 240 w 240"/>
                <a:gd name="T37" fmla="*/ 208 h 400"/>
                <a:gd name="T38" fmla="*/ 240 w 240"/>
                <a:gd name="T39" fmla="*/ 152 h 400"/>
                <a:gd name="T40" fmla="*/ 208 w 240"/>
                <a:gd name="T41" fmla="*/ 152 h 400"/>
                <a:gd name="T42" fmla="*/ 104 w 240"/>
                <a:gd name="T43" fmla="*/ 256 h 400"/>
                <a:gd name="T44" fmla="*/ 136 w 240"/>
                <a:gd name="T45" fmla="*/ 256 h 400"/>
                <a:gd name="T46" fmla="*/ 183 w 240"/>
                <a:gd name="T47" fmla="*/ 216 h 400"/>
                <a:gd name="T48" fmla="*/ 136 w 240"/>
                <a:gd name="T49" fmla="*/ 216 h 400"/>
                <a:gd name="T50" fmla="*/ 136 w 240"/>
                <a:gd name="T51" fmla="*/ 200 h 400"/>
                <a:gd name="T52" fmla="*/ 184 w 240"/>
                <a:gd name="T53" fmla="*/ 200 h 400"/>
                <a:gd name="T54" fmla="*/ 184 w 240"/>
                <a:gd name="T55" fmla="*/ 184 h 400"/>
                <a:gd name="T56" fmla="*/ 136 w 240"/>
                <a:gd name="T57" fmla="*/ 184 h 400"/>
                <a:gd name="T58" fmla="*/ 136 w 240"/>
                <a:gd name="T59" fmla="*/ 168 h 400"/>
                <a:gd name="T60" fmla="*/ 184 w 240"/>
                <a:gd name="T61" fmla="*/ 168 h 400"/>
                <a:gd name="T62" fmla="*/ 184 w 240"/>
                <a:gd name="T63" fmla="*/ 152 h 400"/>
                <a:gd name="T64" fmla="*/ 136 w 240"/>
                <a:gd name="T65" fmla="*/ 152 h 400"/>
                <a:gd name="T66" fmla="*/ 136 w 240"/>
                <a:gd name="T67" fmla="*/ 136 h 400"/>
                <a:gd name="T68" fmla="*/ 184 w 240"/>
                <a:gd name="T69" fmla="*/ 136 h 400"/>
                <a:gd name="T70" fmla="*/ 184 w 240"/>
                <a:gd name="T71" fmla="*/ 120 h 400"/>
                <a:gd name="T72" fmla="*/ 136 w 240"/>
                <a:gd name="T73" fmla="*/ 120 h 400"/>
                <a:gd name="T74" fmla="*/ 136 w 240"/>
                <a:gd name="T75" fmla="*/ 104 h 400"/>
                <a:gd name="T76" fmla="*/ 184 w 240"/>
                <a:gd name="T77" fmla="*/ 104 h 400"/>
                <a:gd name="T78" fmla="*/ 184 w 240"/>
                <a:gd name="T79" fmla="*/ 88 h 400"/>
                <a:gd name="T80" fmla="*/ 136 w 240"/>
                <a:gd name="T81" fmla="*/ 88 h 400"/>
                <a:gd name="T82" fmla="*/ 136 w 240"/>
                <a:gd name="T83" fmla="*/ 72 h 400"/>
                <a:gd name="T84" fmla="*/ 184 w 240"/>
                <a:gd name="T85" fmla="*/ 72 h 400"/>
                <a:gd name="T86" fmla="*/ 184 w 240"/>
                <a:gd name="T87" fmla="*/ 56 h 400"/>
                <a:gd name="T88" fmla="*/ 136 w 240"/>
                <a:gd name="T89" fmla="*/ 56 h 400"/>
                <a:gd name="T90" fmla="*/ 136 w 240"/>
                <a:gd name="T91" fmla="*/ 40 h 400"/>
                <a:gd name="T92" fmla="*/ 183 w 240"/>
                <a:gd name="T93" fmla="*/ 40 h 400"/>
                <a:gd name="T94" fmla="*/ 136 w 240"/>
                <a:gd name="T95" fmla="*/ 0 h 400"/>
                <a:gd name="T96" fmla="*/ 104 w 240"/>
                <a:gd name="T97" fmla="*/ 0 h 400"/>
                <a:gd name="T98" fmla="*/ 56 w 240"/>
                <a:gd name="T99" fmla="*/ 48 h 400"/>
                <a:gd name="T100" fmla="*/ 56 w 240"/>
                <a:gd name="T101" fmla="*/ 208 h 400"/>
                <a:gd name="T102" fmla="*/ 104 w 240"/>
                <a:gd name="T103" fmla="*/ 25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0" h="400">
                  <a:moveTo>
                    <a:pt x="208" y="152"/>
                  </a:moveTo>
                  <a:cubicBezTo>
                    <a:pt x="208" y="208"/>
                    <a:pt x="208" y="208"/>
                    <a:pt x="208" y="208"/>
                  </a:cubicBezTo>
                  <a:cubicBezTo>
                    <a:pt x="208" y="247"/>
                    <a:pt x="175" y="280"/>
                    <a:pt x="136" y="280"/>
                  </a:cubicBezTo>
                  <a:cubicBezTo>
                    <a:pt x="136" y="280"/>
                    <a:pt x="136" y="280"/>
                    <a:pt x="136" y="280"/>
                  </a:cubicBezTo>
                  <a:cubicBezTo>
                    <a:pt x="104" y="280"/>
                    <a:pt x="104" y="280"/>
                    <a:pt x="104" y="280"/>
                  </a:cubicBezTo>
                  <a:cubicBezTo>
                    <a:pt x="65" y="280"/>
                    <a:pt x="32" y="247"/>
                    <a:pt x="32" y="208"/>
                  </a:cubicBezTo>
                  <a:cubicBezTo>
                    <a:pt x="32" y="152"/>
                    <a:pt x="32" y="152"/>
                    <a:pt x="32" y="152"/>
                  </a:cubicBezTo>
                  <a:cubicBezTo>
                    <a:pt x="0" y="152"/>
                    <a:pt x="0" y="152"/>
                    <a:pt x="0" y="152"/>
                  </a:cubicBezTo>
                  <a:cubicBezTo>
                    <a:pt x="0" y="208"/>
                    <a:pt x="0" y="208"/>
                    <a:pt x="0" y="208"/>
                  </a:cubicBezTo>
                  <a:cubicBezTo>
                    <a:pt x="0" y="264"/>
                    <a:pt x="48" y="312"/>
                    <a:pt x="104" y="312"/>
                  </a:cubicBezTo>
                  <a:cubicBezTo>
                    <a:pt x="104" y="368"/>
                    <a:pt x="104" y="368"/>
                    <a:pt x="104" y="368"/>
                  </a:cubicBezTo>
                  <a:cubicBezTo>
                    <a:pt x="36" y="368"/>
                    <a:pt x="36" y="368"/>
                    <a:pt x="36" y="368"/>
                  </a:cubicBezTo>
                  <a:cubicBezTo>
                    <a:pt x="36" y="400"/>
                    <a:pt x="36" y="400"/>
                    <a:pt x="36" y="400"/>
                  </a:cubicBezTo>
                  <a:cubicBezTo>
                    <a:pt x="204" y="400"/>
                    <a:pt x="204" y="400"/>
                    <a:pt x="204" y="400"/>
                  </a:cubicBezTo>
                  <a:cubicBezTo>
                    <a:pt x="204" y="368"/>
                    <a:pt x="204" y="368"/>
                    <a:pt x="204" y="368"/>
                  </a:cubicBezTo>
                  <a:cubicBezTo>
                    <a:pt x="136" y="368"/>
                    <a:pt x="136" y="368"/>
                    <a:pt x="136" y="368"/>
                  </a:cubicBezTo>
                  <a:cubicBezTo>
                    <a:pt x="136" y="312"/>
                    <a:pt x="136" y="312"/>
                    <a:pt x="136" y="312"/>
                  </a:cubicBezTo>
                  <a:cubicBezTo>
                    <a:pt x="136" y="312"/>
                    <a:pt x="136" y="312"/>
                    <a:pt x="136" y="312"/>
                  </a:cubicBezTo>
                  <a:cubicBezTo>
                    <a:pt x="192" y="312"/>
                    <a:pt x="240" y="264"/>
                    <a:pt x="240" y="208"/>
                  </a:cubicBezTo>
                  <a:cubicBezTo>
                    <a:pt x="240" y="152"/>
                    <a:pt x="240" y="152"/>
                    <a:pt x="240" y="152"/>
                  </a:cubicBezTo>
                  <a:lnTo>
                    <a:pt x="208" y="152"/>
                  </a:lnTo>
                  <a:close/>
                  <a:moveTo>
                    <a:pt x="104" y="256"/>
                  </a:moveTo>
                  <a:cubicBezTo>
                    <a:pt x="136" y="256"/>
                    <a:pt x="136" y="256"/>
                    <a:pt x="136" y="256"/>
                  </a:cubicBezTo>
                  <a:cubicBezTo>
                    <a:pt x="159" y="256"/>
                    <a:pt x="179" y="238"/>
                    <a:pt x="183" y="216"/>
                  </a:cubicBezTo>
                  <a:cubicBezTo>
                    <a:pt x="136" y="216"/>
                    <a:pt x="136" y="216"/>
                    <a:pt x="136" y="216"/>
                  </a:cubicBezTo>
                  <a:cubicBezTo>
                    <a:pt x="136" y="200"/>
                    <a:pt x="136" y="200"/>
                    <a:pt x="136" y="200"/>
                  </a:cubicBezTo>
                  <a:cubicBezTo>
                    <a:pt x="184" y="200"/>
                    <a:pt x="184" y="200"/>
                    <a:pt x="184" y="200"/>
                  </a:cubicBezTo>
                  <a:cubicBezTo>
                    <a:pt x="184" y="184"/>
                    <a:pt x="184" y="184"/>
                    <a:pt x="184" y="184"/>
                  </a:cubicBezTo>
                  <a:cubicBezTo>
                    <a:pt x="136" y="184"/>
                    <a:pt x="136" y="184"/>
                    <a:pt x="136" y="184"/>
                  </a:cubicBezTo>
                  <a:cubicBezTo>
                    <a:pt x="136" y="168"/>
                    <a:pt x="136" y="168"/>
                    <a:pt x="136" y="168"/>
                  </a:cubicBezTo>
                  <a:cubicBezTo>
                    <a:pt x="184" y="168"/>
                    <a:pt x="184" y="168"/>
                    <a:pt x="184" y="168"/>
                  </a:cubicBezTo>
                  <a:cubicBezTo>
                    <a:pt x="184" y="152"/>
                    <a:pt x="184" y="152"/>
                    <a:pt x="184" y="152"/>
                  </a:cubicBezTo>
                  <a:cubicBezTo>
                    <a:pt x="136" y="152"/>
                    <a:pt x="136" y="152"/>
                    <a:pt x="136" y="152"/>
                  </a:cubicBezTo>
                  <a:cubicBezTo>
                    <a:pt x="136" y="136"/>
                    <a:pt x="136" y="136"/>
                    <a:pt x="136" y="136"/>
                  </a:cubicBezTo>
                  <a:cubicBezTo>
                    <a:pt x="184" y="136"/>
                    <a:pt x="184" y="136"/>
                    <a:pt x="184" y="136"/>
                  </a:cubicBezTo>
                  <a:cubicBezTo>
                    <a:pt x="184" y="120"/>
                    <a:pt x="184" y="120"/>
                    <a:pt x="184" y="120"/>
                  </a:cubicBezTo>
                  <a:cubicBezTo>
                    <a:pt x="136" y="120"/>
                    <a:pt x="136" y="120"/>
                    <a:pt x="136" y="120"/>
                  </a:cubicBezTo>
                  <a:cubicBezTo>
                    <a:pt x="136" y="104"/>
                    <a:pt x="136" y="104"/>
                    <a:pt x="136" y="104"/>
                  </a:cubicBezTo>
                  <a:cubicBezTo>
                    <a:pt x="184" y="104"/>
                    <a:pt x="184" y="104"/>
                    <a:pt x="184" y="104"/>
                  </a:cubicBezTo>
                  <a:cubicBezTo>
                    <a:pt x="184" y="88"/>
                    <a:pt x="184" y="88"/>
                    <a:pt x="184" y="88"/>
                  </a:cubicBezTo>
                  <a:cubicBezTo>
                    <a:pt x="136" y="88"/>
                    <a:pt x="136" y="88"/>
                    <a:pt x="136" y="88"/>
                  </a:cubicBezTo>
                  <a:cubicBezTo>
                    <a:pt x="136" y="72"/>
                    <a:pt x="136" y="72"/>
                    <a:pt x="136" y="72"/>
                  </a:cubicBezTo>
                  <a:cubicBezTo>
                    <a:pt x="184" y="72"/>
                    <a:pt x="184" y="72"/>
                    <a:pt x="184" y="72"/>
                  </a:cubicBezTo>
                  <a:cubicBezTo>
                    <a:pt x="184" y="56"/>
                    <a:pt x="184" y="56"/>
                    <a:pt x="184" y="56"/>
                  </a:cubicBezTo>
                  <a:cubicBezTo>
                    <a:pt x="136" y="56"/>
                    <a:pt x="136" y="56"/>
                    <a:pt x="136" y="56"/>
                  </a:cubicBezTo>
                  <a:cubicBezTo>
                    <a:pt x="136" y="40"/>
                    <a:pt x="136" y="40"/>
                    <a:pt x="136" y="40"/>
                  </a:cubicBezTo>
                  <a:cubicBezTo>
                    <a:pt x="183" y="40"/>
                    <a:pt x="183" y="40"/>
                    <a:pt x="183" y="40"/>
                  </a:cubicBezTo>
                  <a:cubicBezTo>
                    <a:pt x="179" y="18"/>
                    <a:pt x="159" y="0"/>
                    <a:pt x="136" y="0"/>
                  </a:cubicBezTo>
                  <a:cubicBezTo>
                    <a:pt x="104" y="0"/>
                    <a:pt x="104" y="0"/>
                    <a:pt x="104" y="0"/>
                  </a:cubicBezTo>
                  <a:cubicBezTo>
                    <a:pt x="78" y="0"/>
                    <a:pt x="56" y="22"/>
                    <a:pt x="56" y="48"/>
                  </a:cubicBezTo>
                  <a:cubicBezTo>
                    <a:pt x="56" y="208"/>
                    <a:pt x="56" y="208"/>
                    <a:pt x="56" y="208"/>
                  </a:cubicBezTo>
                  <a:cubicBezTo>
                    <a:pt x="56" y="234"/>
                    <a:pt x="78" y="256"/>
                    <a:pt x="104" y="256"/>
                  </a:cubicBezTo>
                  <a:close/>
                </a:path>
              </a:pathLst>
            </a:custGeom>
            <a:solidFill>
              <a:schemeClr val="tx1"/>
            </a:solidFill>
            <a:ln>
              <a:noFill/>
            </a:ln>
            <a:extLst/>
          </p:spPr>
          <p:txBody>
            <a:bodyPr vert="horz" wrap="square" lIns="91427" tIns="45713" rIns="91427" bIns="45713" numCol="1" anchor="t" anchorCtr="0" compatLnSpc="1">
              <a:prstTxWarp prst="textNoShape">
                <a:avLst/>
              </a:prstTxWarp>
            </a:bodyPr>
            <a:lstStyle/>
            <a:p>
              <a:endParaRPr lang="en-US">
                <a:solidFill>
                  <a:srgbClr val="404040"/>
                </a:solidFill>
              </a:endParaRPr>
            </a:p>
          </p:txBody>
        </p:sp>
      </p:grpSp>
      <p:grpSp>
        <p:nvGrpSpPr>
          <p:cNvPr id="7" name="Group 6"/>
          <p:cNvGrpSpPr/>
          <p:nvPr/>
        </p:nvGrpSpPr>
        <p:grpSpPr>
          <a:xfrm>
            <a:off x="9436714" y="3019493"/>
            <a:ext cx="1361921" cy="769829"/>
            <a:chOff x="9437171" y="3019425"/>
            <a:chExt cx="1362114" cy="769938"/>
          </a:xfrm>
        </p:grpSpPr>
        <p:grpSp>
          <p:nvGrpSpPr>
            <p:cNvPr id="21" name="Group 7"/>
            <p:cNvGrpSpPr/>
            <p:nvPr/>
          </p:nvGrpSpPr>
          <p:grpSpPr>
            <a:xfrm>
              <a:off x="9437171" y="3019425"/>
              <a:ext cx="1362114" cy="769938"/>
              <a:chOff x="474208" y="1668462"/>
              <a:chExt cx="3249414" cy="1836738"/>
            </a:xfrm>
          </p:grpSpPr>
          <p:grpSp>
            <p:nvGrpSpPr>
              <p:cNvPr id="22" name="Group 21"/>
              <p:cNvGrpSpPr/>
              <p:nvPr/>
            </p:nvGrpSpPr>
            <p:grpSpPr>
              <a:xfrm>
                <a:off x="1265237" y="1668462"/>
                <a:ext cx="2458385" cy="1836738"/>
                <a:chOff x="1928004" y="1668462"/>
                <a:chExt cx="2458385" cy="1836738"/>
              </a:xfrm>
            </p:grpSpPr>
            <p:sp>
              <p:nvSpPr>
                <p:cNvPr id="24" name="Flowchart: Process 23"/>
                <p:cNvSpPr/>
                <p:nvPr/>
              </p:nvSpPr>
              <p:spPr bwMode="auto">
                <a:xfrm>
                  <a:off x="1928004" y="1668462"/>
                  <a:ext cx="1839133" cy="1836179"/>
                </a:xfrm>
                <a:prstGeom prst="flowChartProcess">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5" name="Parallelogram 24"/>
                <p:cNvSpPr/>
                <p:nvPr/>
              </p:nvSpPr>
              <p:spPr bwMode="auto">
                <a:xfrm>
                  <a:off x="2484437"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 name="Parallelogram 22"/>
              <p:cNvSpPr/>
              <p:nvPr/>
            </p:nvSpPr>
            <p:spPr bwMode="auto">
              <a:xfrm flipH="1" flipV="1">
                <a:off x="474208"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2" name="Freeform 6"/>
            <p:cNvSpPr>
              <a:spLocks noChangeAspect="1" noEditPoints="1"/>
            </p:cNvSpPr>
            <p:nvPr/>
          </p:nvSpPr>
          <p:spPr bwMode="auto">
            <a:xfrm>
              <a:off x="9952037" y="3158652"/>
              <a:ext cx="353405" cy="491010"/>
            </a:xfrm>
            <a:custGeom>
              <a:avLst/>
              <a:gdLst>
                <a:gd name="T0" fmla="*/ 45 w 247"/>
                <a:gd name="T1" fmla="*/ 39 h 343"/>
                <a:gd name="T2" fmla="*/ 38 w 247"/>
                <a:gd name="T3" fmla="*/ 43 h 343"/>
                <a:gd name="T4" fmla="*/ 35 w 247"/>
                <a:gd name="T5" fmla="*/ 52 h 343"/>
                <a:gd name="T6" fmla="*/ 37 w 247"/>
                <a:gd name="T7" fmla="*/ 77 h 343"/>
                <a:gd name="T8" fmla="*/ 59 w 247"/>
                <a:gd name="T9" fmla="*/ 172 h 343"/>
                <a:gd name="T10" fmla="*/ 68 w 247"/>
                <a:gd name="T11" fmla="*/ 230 h 343"/>
                <a:gd name="T12" fmla="*/ 69 w 247"/>
                <a:gd name="T13" fmla="*/ 236 h 343"/>
                <a:gd name="T14" fmla="*/ 64 w 247"/>
                <a:gd name="T15" fmla="*/ 233 h 343"/>
                <a:gd name="T16" fmla="*/ 58 w 247"/>
                <a:gd name="T17" fmla="*/ 227 h 343"/>
                <a:gd name="T18" fmla="*/ 53 w 247"/>
                <a:gd name="T19" fmla="*/ 218 h 343"/>
                <a:gd name="T20" fmla="*/ 43 w 247"/>
                <a:gd name="T21" fmla="*/ 201 h 343"/>
                <a:gd name="T22" fmla="*/ 25 w 247"/>
                <a:gd name="T23" fmla="*/ 184 h 343"/>
                <a:gd name="T24" fmla="*/ 5 w 247"/>
                <a:gd name="T25" fmla="*/ 182 h 343"/>
                <a:gd name="T26" fmla="*/ 0 w 247"/>
                <a:gd name="T27" fmla="*/ 190 h 343"/>
                <a:gd name="T28" fmla="*/ 3 w 247"/>
                <a:gd name="T29" fmla="*/ 201 h 343"/>
                <a:gd name="T30" fmla="*/ 16 w 247"/>
                <a:gd name="T31" fmla="*/ 224 h 343"/>
                <a:gd name="T32" fmla="*/ 44 w 247"/>
                <a:gd name="T33" fmla="*/ 278 h 343"/>
                <a:gd name="T34" fmla="*/ 72 w 247"/>
                <a:gd name="T35" fmla="*/ 313 h 343"/>
                <a:gd name="T36" fmla="*/ 122 w 247"/>
                <a:gd name="T37" fmla="*/ 339 h 343"/>
                <a:gd name="T38" fmla="*/ 187 w 247"/>
                <a:gd name="T39" fmla="*/ 341 h 343"/>
                <a:gd name="T40" fmla="*/ 231 w 247"/>
                <a:gd name="T41" fmla="*/ 321 h 343"/>
                <a:gd name="T42" fmla="*/ 210 w 247"/>
                <a:gd name="T43" fmla="*/ 174 h 343"/>
                <a:gd name="T44" fmla="*/ 143 w 247"/>
                <a:gd name="T45" fmla="*/ 162 h 343"/>
                <a:gd name="T46" fmla="*/ 102 w 247"/>
                <a:gd name="T47" fmla="*/ 160 h 343"/>
                <a:gd name="T48" fmla="*/ 100 w 247"/>
                <a:gd name="T49" fmla="*/ 160 h 343"/>
                <a:gd name="T50" fmla="*/ 99 w 247"/>
                <a:gd name="T51" fmla="*/ 159 h 343"/>
                <a:gd name="T52" fmla="*/ 84 w 247"/>
                <a:gd name="T53" fmla="*/ 120 h 343"/>
                <a:gd name="T54" fmla="*/ 65 w 247"/>
                <a:gd name="T55" fmla="*/ 67 h 343"/>
                <a:gd name="T56" fmla="*/ 59 w 247"/>
                <a:gd name="T57" fmla="*/ 45 h 343"/>
                <a:gd name="T58" fmla="*/ 45 w 247"/>
                <a:gd name="T59" fmla="*/ 39 h 343"/>
                <a:gd name="T60" fmla="*/ 4 w 247"/>
                <a:gd name="T61" fmla="*/ 45 h 343"/>
                <a:gd name="T62" fmla="*/ 49 w 247"/>
                <a:gd name="T63" fmla="*/ 0 h 343"/>
                <a:gd name="T64" fmla="*/ 94 w 247"/>
                <a:gd name="T65" fmla="*/ 45 h 343"/>
                <a:gd name="T66" fmla="*/ 78 w 247"/>
                <a:gd name="T67" fmla="*/ 80 h 343"/>
                <a:gd name="T68" fmla="*/ 74 w 247"/>
                <a:gd name="T69" fmla="*/ 66 h 343"/>
                <a:gd name="T70" fmla="*/ 66 w 247"/>
                <a:gd name="T71" fmla="*/ 39 h 343"/>
                <a:gd name="T72" fmla="*/ 44 w 247"/>
                <a:gd name="T73" fmla="*/ 29 h 343"/>
                <a:gd name="T74" fmla="*/ 31 w 247"/>
                <a:gd name="T75" fmla="*/ 36 h 343"/>
                <a:gd name="T76" fmla="*/ 27 w 247"/>
                <a:gd name="T77" fmla="*/ 50 h 343"/>
                <a:gd name="T78" fmla="*/ 29 w 247"/>
                <a:gd name="T79" fmla="*/ 79 h 343"/>
                <a:gd name="T80" fmla="*/ 30 w 247"/>
                <a:gd name="T81" fmla="*/ 86 h 343"/>
                <a:gd name="T82" fmla="*/ 4 w 247"/>
                <a:gd name="T83" fmla="*/ 45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7" h="343">
                  <a:moveTo>
                    <a:pt x="45" y="39"/>
                  </a:moveTo>
                  <a:cubicBezTo>
                    <a:pt x="41" y="39"/>
                    <a:pt x="40" y="40"/>
                    <a:pt x="38" y="43"/>
                  </a:cubicBezTo>
                  <a:cubicBezTo>
                    <a:pt x="36" y="45"/>
                    <a:pt x="35" y="48"/>
                    <a:pt x="35" y="52"/>
                  </a:cubicBezTo>
                  <a:cubicBezTo>
                    <a:pt x="34" y="60"/>
                    <a:pt x="36" y="70"/>
                    <a:pt x="37" y="77"/>
                  </a:cubicBezTo>
                  <a:cubicBezTo>
                    <a:pt x="41" y="109"/>
                    <a:pt x="53" y="140"/>
                    <a:pt x="59" y="172"/>
                  </a:cubicBezTo>
                  <a:cubicBezTo>
                    <a:pt x="63" y="192"/>
                    <a:pt x="64" y="211"/>
                    <a:pt x="68" y="230"/>
                  </a:cubicBezTo>
                  <a:cubicBezTo>
                    <a:pt x="69" y="236"/>
                    <a:pt x="69" y="236"/>
                    <a:pt x="69" y="236"/>
                  </a:cubicBezTo>
                  <a:cubicBezTo>
                    <a:pt x="64" y="233"/>
                    <a:pt x="64" y="233"/>
                    <a:pt x="64" y="233"/>
                  </a:cubicBezTo>
                  <a:cubicBezTo>
                    <a:pt x="61" y="232"/>
                    <a:pt x="60" y="230"/>
                    <a:pt x="58" y="227"/>
                  </a:cubicBezTo>
                  <a:cubicBezTo>
                    <a:pt x="56" y="224"/>
                    <a:pt x="55" y="221"/>
                    <a:pt x="53" y="218"/>
                  </a:cubicBezTo>
                  <a:cubicBezTo>
                    <a:pt x="49" y="212"/>
                    <a:pt x="46" y="205"/>
                    <a:pt x="43" y="201"/>
                  </a:cubicBezTo>
                  <a:cubicBezTo>
                    <a:pt x="37" y="195"/>
                    <a:pt x="31" y="188"/>
                    <a:pt x="25" y="184"/>
                  </a:cubicBezTo>
                  <a:cubicBezTo>
                    <a:pt x="18" y="180"/>
                    <a:pt x="12" y="179"/>
                    <a:pt x="5" y="182"/>
                  </a:cubicBezTo>
                  <a:cubicBezTo>
                    <a:pt x="1" y="185"/>
                    <a:pt x="0" y="188"/>
                    <a:pt x="0" y="190"/>
                  </a:cubicBezTo>
                  <a:cubicBezTo>
                    <a:pt x="0" y="193"/>
                    <a:pt x="2" y="197"/>
                    <a:pt x="3" y="201"/>
                  </a:cubicBezTo>
                  <a:cubicBezTo>
                    <a:pt x="7" y="208"/>
                    <a:pt x="14" y="216"/>
                    <a:pt x="16" y="224"/>
                  </a:cubicBezTo>
                  <a:cubicBezTo>
                    <a:pt x="21" y="245"/>
                    <a:pt x="33" y="260"/>
                    <a:pt x="44" y="278"/>
                  </a:cubicBezTo>
                  <a:cubicBezTo>
                    <a:pt x="53" y="291"/>
                    <a:pt x="59" y="306"/>
                    <a:pt x="72" y="313"/>
                  </a:cubicBezTo>
                  <a:cubicBezTo>
                    <a:pt x="90" y="322"/>
                    <a:pt x="105" y="336"/>
                    <a:pt x="122" y="339"/>
                  </a:cubicBezTo>
                  <a:cubicBezTo>
                    <a:pt x="143" y="342"/>
                    <a:pt x="166" y="343"/>
                    <a:pt x="187" y="341"/>
                  </a:cubicBezTo>
                  <a:cubicBezTo>
                    <a:pt x="207" y="338"/>
                    <a:pt x="223" y="331"/>
                    <a:pt x="231" y="321"/>
                  </a:cubicBezTo>
                  <a:cubicBezTo>
                    <a:pt x="247" y="254"/>
                    <a:pt x="237" y="210"/>
                    <a:pt x="210" y="174"/>
                  </a:cubicBezTo>
                  <a:cubicBezTo>
                    <a:pt x="192" y="168"/>
                    <a:pt x="165" y="164"/>
                    <a:pt x="143" y="162"/>
                  </a:cubicBezTo>
                  <a:cubicBezTo>
                    <a:pt x="120" y="161"/>
                    <a:pt x="102" y="160"/>
                    <a:pt x="102" y="160"/>
                  </a:cubicBezTo>
                  <a:cubicBezTo>
                    <a:pt x="100" y="160"/>
                    <a:pt x="100" y="160"/>
                    <a:pt x="100" y="160"/>
                  </a:cubicBezTo>
                  <a:cubicBezTo>
                    <a:pt x="99" y="159"/>
                    <a:pt x="99" y="159"/>
                    <a:pt x="99" y="159"/>
                  </a:cubicBezTo>
                  <a:cubicBezTo>
                    <a:pt x="99" y="159"/>
                    <a:pt x="92" y="141"/>
                    <a:pt x="84" y="120"/>
                  </a:cubicBezTo>
                  <a:cubicBezTo>
                    <a:pt x="76" y="100"/>
                    <a:pt x="67" y="77"/>
                    <a:pt x="65" y="67"/>
                  </a:cubicBezTo>
                  <a:cubicBezTo>
                    <a:pt x="64" y="58"/>
                    <a:pt x="62" y="50"/>
                    <a:pt x="59" y="45"/>
                  </a:cubicBezTo>
                  <a:cubicBezTo>
                    <a:pt x="56" y="41"/>
                    <a:pt x="53" y="38"/>
                    <a:pt x="45" y="39"/>
                  </a:cubicBezTo>
                  <a:close/>
                  <a:moveTo>
                    <a:pt x="4" y="45"/>
                  </a:moveTo>
                  <a:cubicBezTo>
                    <a:pt x="4" y="20"/>
                    <a:pt x="24" y="0"/>
                    <a:pt x="49" y="0"/>
                  </a:cubicBezTo>
                  <a:cubicBezTo>
                    <a:pt x="74" y="0"/>
                    <a:pt x="94" y="20"/>
                    <a:pt x="94" y="45"/>
                  </a:cubicBezTo>
                  <a:cubicBezTo>
                    <a:pt x="94" y="59"/>
                    <a:pt x="88" y="72"/>
                    <a:pt x="78" y="80"/>
                  </a:cubicBezTo>
                  <a:cubicBezTo>
                    <a:pt x="76" y="74"/>
                    <a:pt x="74" y="69"/>
                    <a:pt x="74" y="66"/>
                  </a:cubicBezTo>
                  <a:cubicBezTo>
                    <a:pt x="71" y="54"/>
                    <a:pt x="69" y="45"/>
                    <a:pt x="66" y="39"/>
                  </a:cubicBezTo>
                  <a:cubicBezTo>
                    <a:pt x="61" y="31"/>
                    <a:pt x="54" y="28"/>
                    <a:pt x="44" y="29"/>
                  </a:cubicBezTo>
                  <a:cubicBezTo>
                    <a:pt x="39" y="29"/>
                    <a:pt x="35" y="32"/>
                    <a:pt x="31" y="36"/>
                  </a:cubicBezTo>
                  <a:cubicBezTo>
                    <a:pt x="29" y="39"/>
                    <a:pt x="28" y="44"/>
                    <a:pt x="27" y="50"/>
                  </a:cubicBezTo>
                  <a:cubicBezTo>
                    <a:pt x="26" y="60"/>
                    <a:pt x="28" y="71"/>
                    <a:pt x="29" y="79"/>
                  </a:cubicBezTo>
                  <a:cubicBezTo>
                    <a:pt x="29" y="81"/>
                    <a:pt x="30" y="84"/>
                    <a:pt x="30" y="86"/>
                  </a:cubicBezTo>
                  <a:cubicBezTo>
                    <a:pt x="15" y="79"/>
                    <a:pt x="4" y="63"/>
                    <a:pt x="4" y="45"/>
                  </a:cubicBezTo>
                  <a:close/>
                </a:path>
              </a:pathLst>
            </a:custGeom>
            <a:solidFill>
              <a:schemeClr val="tx1"/>
            </a:solidFill>
            <a:ln>
              <a:noFill/>
            </a:ln>
            <a:extLst/>
          </p:spPr>
          <p:txBody>
            <a:bodyPr vert="horz" wrap="square" lIns="91427" tIns="45713" rIns="91427" bIns="45713" numCol="1" anchor="t" anchorCtr="0" compatLnSpc="1">
              <a:prstTxWarp prst="textNoShape">
                <a:avLst/>
              </a:prstTxWarp>
            </a:bodyPr>
            <a:lstStyle/>
            <a:p>
              <a:endParaRPr lang="en-US">
                <a:solidFill>
                  <a:srgbClr val="404040"/>
                </a:solidFill>
              </a:endParaRPr>
            </a:p>
          </p:txBody>
        </p:sp>
      </p:grpSp>
      <p:grpSp>
        <p:nvGrpSpPr>
          <p:cNvPr id="9" name="Group 8"/>
          <p:cNvGrpSpPr/>
          <p:nvPr/>
        </p:nvGrpSpPr>
        <p:grpSpPr>
          <a:xfrm>
            <a:off x="8199156" y="3019493"/>
            <a:ext cx="1361921" cy="769829"/>
            <a:chOff x="8199437" y="3019425"/>
            <a:chExt cx="1362114" cy="769938"/>
          </a:xfrm>
        </p:grpSpPr>
        <p:grpSp>
          <p:nvGrpSpPr>
            <p:cNvPr id="20" name="Group 5"/>
            <p:cNvGrpSpPr/>
            <p:nvPr/>
          </p:nvGrpSpPr>
          <p:grpSpPr>
            <a:xfrm>
              <a:off x="8199437" y="3019425"/>
              <a:ext cx="1362114" cy="769938"/>
              <a:chOff x="474208" y="1668462"/>
              <a:chExt cx="3249414" cy="1836738"/>
            </a:xfrm>
          </p:grpSpPr>
          <p:grpSp>
            <p:nvGrpSpPr>
              <p:cNvPr id="12" name="Group 11"/>
              <p:cNvGrpSpPr/>
              <p:nvPr/>
            </p:nvGrpSpPr>
            <p:grpSpPr>
              <a:xfrm>
                <a:off x="1265237" y="1668462"/>
                <a:ext cx="2458385" cy="1836738"/>
                <a:chOff x="1928004" y="1668462"/>
                <a:chExt cx="2458385" cy="1836738"/>
              </a:xfrm>
            </p:grpSpPr>
            <p:sp>
              <p:nvSpPr>
                <p:cNvPr id="5" name="Flowchart: Process 6"/>
                <p:cNvSpPr/>
                <p:nvPr/>
              </p:nvSpPr>
              <p:spPr bwMode="auto">
                <a:xfrm>
                  <a:off x="1928004" y="1668462"/>
                  <a:ext cx="1839133" cy="1836179"/>
                </a:xfrm>
                <a:prstGeom prst="flowChartProcess">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0" name="Parallelogram 9"/>
                <p:cNvSpPr/>
                <p:nvPr/>
              </p:nvSpPr>
              <p:spPr bwMode="auto">
                <a:xfrm>
                  <a:off x="2484437"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9" name="Parallelogram 18"/>
              <p:cNvSpPr/>
              <p:nvPr/>
            </p:nvSpPr>
            <p:spPr bwMode="auto">
              <a:xfrm flipH="1" flipV="1">
                <a:off x="474208" y="1668462"/>
                <a:ext cx="1901952" cy="1836738"/>
              </a:xfrm>
              <a:prstGeom prst="parallelogram">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4" name="Freeform 65"/>
            <p:cNvSpPr>
              <a:spLocks noEditPoints="1"/>
            </p:cNvSpPr>
            <p:nvPr/>
          </p:nvSpPr>
          <p:spPr bwMode="auto">
            <a:xfrm>
              <a:off x="8664257" y="3161982"/>
              <a:ext cx="420510" cy="481937"/>
            </a:xfrm>
            <a:custGeom>
              <a:avLst/>
              <a:gdLst>
                <a:gd name="T0" fmla="*/ 432 w 432"/>
                <a:gd name="T1" fmla="*/ 216 h 495"/>
                <a:gd name="T2" fmla="*/ 216 w 432"/>
                <a:gd name="T3" fmla="*/ 0 h 495"/>
                <a:gd name="T4" fmla="*/ 0 w 432"/>
                <a:gd name="T5" fmla="*/ 216 h 495"/>
                <a:gd name="T6" fmla="*/ 216 w 432"/>
                <a:gd name="T7" fmla="*/ 432 h 495"/>
                <a:gd name="T8" fmla="*/ 257 w 432"/>
                <a:gd name="T9" fmla="*/ 428 h 495"/>
                <a:gd name="T10" fmla="*/ 380 w 432"/>
                <a:gd name="T11" fmla="*/ 495 h 495"/>
                <a:gd name="T12" fmla="*/ 349 w 432"/>
                <a:gd name="T13" fmla="*/ 386 h 495"/>
                <a:gd name="T14" fmla="*/ 432 w 432"/>
                <a:gd name="T15" fmla="*/ 216 h 495"/>
                <a:gd name="T16" fmla="*/ 216 w 432"/>
                <a:gd name="T17" fmla="*/ 317 h 495"/>
                <a:gd name="T18" fmla="*/ 110 w 432"/>
                <a:gd name="T19" fmla="*/ 317 h 495"/>
                <a:gd name="T20" fmla="*/ 110 w 432"/>
                <a:gd name="T21" fmla="*/ 276 h 495"/>
                <a:gd name="T22" fmla="*/ 216 w 432"/>
                <a:gd name="T23" fmla="*/ 276 h 495"/>
                <a:gd name="T24" fmla="*/ 216 w 432"/>
                <a:gd name="T25" fmla="*/ 317 h 495"/>
                <a:gd name="T26" fmla="*/ 323 w 432"/>
                <a:gd name="T27" fmla="*/ 242 h 495"/>
                <a:gd name="T28" fmla="*/ 110 w 432"/>
                <a:gd name="T29" fmla="*/ 242 h 495"/>
                <a:gd name="T30" fmla="*/ 110 w 432"/>
                <a:gd name="T31" fmla="*/ 200 h 495"/>
                <a:gd name="T32" fmla="*/ 323 w 432"/>
                <a:gd name="T33" fmla="*/ 200 h 495"/>
                <a:gd name="T34" fmla="*/ 323 w 432"/>
                <a:gd name="T35" fmla="*/ 242 h 495"/>
                <a:gd name="T36" fmla="*/ 323 w 432"/>
                <a:gd name="T37" fmla="*/ 168 h 495"/>
                <a:gd name="T38" fmla="*/ 110 w 432"/>
                <a:gd name="T39" fmla="*/ 168 h 495"/>
                <a:gd name="T40" fmla="*/ 110 w 432"/>
                <a:gd name="T41" fmla="*/ 126 h 495"/>
                <a:gd name="T42" fmla="*/ 323 w 432"/>
                <a:gd name="T43" fmla="*/ 126 h 495"/>
                <a:gd name="T44" fmla="*/ 323 w 432"/>
                <a:gd name="T45" fmla="*/ 168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32" h="495">
                  <a:moveTo>
                    <a:pt x="432" y="216"/>
                  </a:moveTo>
                  <a:cubicBezTo>
                    <a:pt x="432" y="97"/>
                    <a:pt x="335" y="0"/>
                    <a:pt x="216" y="0"/>
                  </a:cubicBezTo>
                  <a:cubicBezTo>
                    <a:pt x="97" y="0"/>
                    <a:pt x="0" y="97"/>
                    <a:pt x="0" y="216"/>
                  </a:cubicBezTo>
                  <a:cubicBezTo>
                    <a:pt x="0" y="335"/>
                    <a:pt x="97" y="432"/>
                    <a:pt x="216" y="432"/>
                  </a:cubicBezTo>
                  <a:cubicBezTo>
                    <a:pt x="230" y="432"/>
                    <a:pt x="244" y="430"/>
                    <a:pt x="257" y="428"/>
                  </a:cubicBezTo>
                  <a:cubicBezTo>
                    <a:pt x="380" y="495"/>
                    <a:pt x="380" y="495"/>
                    <a:pt x="380" y="495"/>
                  </a:cubicBezTo>
                  <a:cubicBezTo>
                    <a:pt x="349" y="386"/>
                    <a:pt x="349" y="386"/>
                    <a:pt x="349" y="386"/>
                  </a:cubicBezTo>
                  <a:cubicBezTo>
                    <a:pt x="399" y="346"/>
                    <a:pt x="432" y="285"/>
                    <a:pt x="432" y="216"/>
                  </a:cubicBezTo>
                  <a:close/>
                  <a:moveTo>
                    <a:pt x="216" y="317"/>
                  </a:moveTo>
                  <a:cubicBezTo>
                    <a:pt x="110" y="317"/>
                    <a:pt x="110" y="317"/>
                    <a:pt x="110" y="317"/>
                  </a:cubicBezTo>
                  <a:cubicBezTo>
                    <a:pt x="110" y="276"/>
                    <a:pt x="110" y="276"/>
                    <a:pt x="110" y="276"/>
                  </a:cubicBezTo>
                  <a:cubicBezTo>
                    <a:pt x="216" y="276"/>
                    <a:pt x="216" y="276"/>
                    <a:pt x="216" y="276"/>
                  </a:cubicBezTo>
                  <a:lnTo>
                    <a:pt x="216" y="317"/>
                  </a:lnTo>
                  <a:close/>
                  <a:moveTo>
                    <a:pt x="323" y="242"/>
                  </a:moveTo>
                  <a:cubicBezTo>
                    <a:pt x="110" y="242"/>
                    <a:pt x="110" y="242"/>
                    <a:pt x="110" y="242"/>
                  </a:cubicBezTo>
                  <a:cubicBezTo>
                    <a:pt x="110" y="200"/>
                    <a:pt x="110" y="200"/>
                    <a:pt x="110" y="200"/>
                  </a:cubicBezTo>
                  <a:cubicBezTo>
                    <a:pt x="323" y="200"/>
                    <a:pt x="323" y="200"/>
                    <a:pt x="323" y="200"/>
                  </a:cubicBezTo>
                  <a:lnTo>
                    <a:pt x="323" y="242"/>
                  </a:lnTo>
                  <a:close/>
                  <a:moveTo>
                    <a:pt x="323" y="168"/>
                  </a:moveTo>
                  <a:cubicBezTo>
                    <a:pt x="110" y="168"/>
                    <a:pt x="110" y="168"/>
                    <a:pt x="110" y="168"/>
                  </a:cubicBezTo>
                  <a:cubicBezTo>
                    <a:pt x="110" y="126"/>
                    <a:pt x="110" y="126"/>
                    <a:pt x="110" y="126"/>
                  </a:cubicBezTo>
                  <a:cubicBezTo>
                    <a:pt x="323" y="126"/>
                    <a:pt x="323" y="126"/>
                    <a:pt x="323" y="126"/>
                  </a:cubicBezTo>
                  <a:lnTo>
                    <a:pt x="323" y="168"/>
                  </a:ln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14049"/>
              <a:endParaRPr lang="en-US">
                <a:solidFill>
                  <a:srgbClr val="FFFFFF"/>
                </a:solidFill>
              </a:endParaRPr>
            </a:p>
          </p:txBody>
        </p:sp>
      </p:grpSp>
    </p:spTree>
    <p:extLst>
      <p:ext uri="{BB962C8B-B14F-4D97-AF65-F5344CB8AC3E}">
        <p14:creationId xmlns:p14="http://schemas.microsoft.com/office/powerpoint/2010/main" val="4341808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1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1+#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2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1+#ppt_w/2"/>
                                          </p:val>
                                        </p:tav>
                                        <p:tav tm="100000">
                                          <p:val>
                                            <p:strVal val="#ppt_x"/>
                                          </p:val>
                                        </p:tav>
                                      </p:tavLst>
                                    </p:anim>
                                    <p:anim calcmode="lin" valueType="num">
                                      <p:cBhvr additive="base">
                                        <p:cTn id="20" dur="5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50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1+#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par>
                                <p:cTn id="25" presetID="10" presetClass="entr" presetSubtype="0" fill="hold" grpId="0" nodeType="withEffect">
                                  <p:stCondLst>
                                    <p:cond delay="700"/>
                                  </p:stCondLst>
                                  <p:childTnLst>
                                    <p:set>
                                      <p:cBhvr>
                                        <p:cTn id="26" dur="1" fill="hold">
                                          <p:stCondLst>
                                            <p:cond delay="0"/>
                                          </p:stCondLst>
                                        </p:cTn>
                                        <p:tgtEl>
                                          <p:spTgt spid="2">
                                            <p:txEl>
                                              <p:pRg st="0" end="0"/>
                                            </p:txEl>
                                          </p:spTgt>
                                        </p:tgtEl>
                                        <p:attrNameLst>
                                          <p:attrName>style.visibility</p:attrName>
                                        </p:attrNameLst>
                                      </p:cBhvr>
                                      <p:to>
                                        <p:strVal val="visible"/>
                                      </p:to>
                                    </p:set>
                                    <p:animEffect transition="in" filter="fade">
                                      <p:cBhvr>
                                        <p:cTn id="2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build="p"/>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Vision</a:t>
            </a:r>
          </a:p>
        </p:txBody>
      </p:sp>
      <p:sp>
        <p:nvSpPr>
          <p:cNvPr id="3" name="Text Placeholder 2"/>
          <p:cNvSpPr>
            <a:spLocks noGrp="1"/>
          </p:cNvSpPr>
          <p:nvPr>
            <p:ph type="body" idx="1"/>
          </p:nvPr>
        </p:nvSpPr>
        <p:spPr/>
        <p:txBody>
          <a:bodyPr/>
          <a:lstStyle/>
          <a:p>
            <a:r>
              <a:rPr lang="en-US" dirty="0"/>
              <a:t>Computers that see</a:t>
            </a:r>
          </a:p>
        </p:txBody>
      </p:sp>
    </p:spTree>
    <p:extLst>
      <p:ext uri="{BB962C8B-B14F-4D97-AF65-F5344CB8AC3E}">
        <p14:creationId xmlns:p14="http://schemas.microsoft.com/office/powerpoint/2010/main" val="10529193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l="920" t="1414" r="1776" b="547"/>
          <a:stretch/>
        </p:blipFill>
        <p:spPr>
          <a:xfrm>
            <a:off x="275482" y="1385839"/>
            <a:ext cx="5485622" cy="474366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6" name="Title 7"/>
          <p:cNvSpPr txBox="1">
            <a:spLocks/>
          </p:cNvSpPr>
          <p:nvPr/>
        </p:nvSpPr>
        <p:spPr>
          <a:xfrm>
            <a:off x="275482" y="350973"/>
            <a:ext cx="10591884" cy="917444"/>
          </a:xfrm>
          <a:prstGeom prst="rect">
            <a:avLst/>
          </a:prstGeom>
        </p:spPr>
        <p:txBody>
          <a:bodyPr vert="horz" wrap="square" lIns="146283" tIns="91427" rIns="146283" bIns="91427"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sz="4799" dirty="0">
                <a:gradFill>
                  <a:gsLst>
                    <a:gs pos="1250">
                      <a:srgbClr val="404040"/>
                    </a:gs>
                    <a:gs pos="100000">
                      <a:srgbClr val="404040"/>
                    </a:gs>
                  </a:gsLst>
                  <a:lin ang="5400000" scaled="0"/>
                </a:gradFill>
              </a:rPr>
              <a:t>Analyze Image – Example</a:t>
            </a:r>
          </a:p>
        </p:txBody>
      </p:sp>
      <p:grpSp>
        <p:nvGrpSpPr>
          <p:cNvPr id="17" name="Group 16"/>
          <p:cNvGrpSpPr/>
          <p:nvPr/>
        </p:nvGrpSpPr>
        <p:grpSpPr>
          <a:xfrm>
            <a:off x="5951575" y="1105868"/>
            <a:ext cx="5333243" cy="444788"/>
            <a:chOff x="3932238" y="1599624"/>
            <a:chExt cx="5333999" cy="444851"/>
          </a:xfrm>
        </p:grpSpPr>
        <p:cxnSp>
          <p:nvCxnSpPr>
            <p:cNvPr id="18" name="Straight Connector 17"/>
            <p:cNvCxnSpPr/>
            <p:nvPr/>
          </p:nvCxnSpPr>
          <p:spPr>
            <a:xfrm>
              <a:off x="3932238" y="2044475"/>
              <a:ext cx="5333999" cy="0"/>
            </a:xfrm>
            <a:prstGeom prst="line">
              <a:avLst/>
            </a:prstGeom>
            <a:ln w="25400" cap="rnd">
              <a:solidFill>
                <a:srgbClr val="969696"/>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4038599" y="1599624"/>
              <a:ext cx="2913762" cy="408133"/>
            </a:xfrm>
            <a:prstGeom prst="rect">
              <a:avLst/>
            </a:prstGeom>
          </p:spPr>
          <p:txBody>
            <a:bodyPr wrap="square">
              <a:spAutoFit/>
            </a:bodyPr>
            <a:lstStyle/>
            <a:p>
              <a:r>
                <a:rPr lang="en-US" sz="2000" dirty="0">
                  <a:gradFill>
                    <a:gsLst>
                      <a:gs pos="0">
                        <a:srgbClr val="404040"/>
                      </a:gs>
                      <a:gs pos="100000">
                        <a:srgbClr val="404040"/>
                      </a:gs>
                    </a:gsLst>
                    <a:lin ang="5400000" scaled="0"/>
                  </a:gradFill>
                </a:rPr>
                <a:t>Type of Image:</a:t>
              </a:r>
            </a:p>
          </p:txBody>
        </p:sp>
      </p:grpSp>
      <p:sp>
        <p:nvSpPr>
          <p:cNvPr id="21" name="TextBox 20"/>
          <p:cNvSpPr txBox="1"/>
          <p:nvPr/>
        </p:nvSpPr>
        <p:spPr>
          <a:xfrm>
            <a:off x="5964274" y="1558593"/>
            <a:ext cx="3914102" cy="1045261"/>
          </a:xfrm>
          <a:prstGeom prst="rect">
            <a:avLst/>
          </a:prstGeom>
          <a:noFill/>
        </p:spPr>
        <p:txBody>
          <a:bodyPr wrap="none" lIns="182854" tIns="146283" rIns="182854" bIns="146283" rtlCol="0">
            <a:spAutoFit/>
          </a:bodyPr>
          <a:lstStyle/>
          <a:p>
            <a:pPr>
              <a:lnSpc>
                <a:spcPct val="90000"/>
              </a:lnSpc>
              <a:spcAft>
                <a:spcPts val="600"/>
              </a:spcAft>
            </a:pPr>
            <a:r>
              <a:rPr lang="en-US" sz="1399" dirty="0">
                <a:gradFill>
                  <a:gsLst>
                    <a:gs pos="2917">
                      <a:srgbClr val="404040"/>
                    </a:gs>
                    <a:gs pos="30000">
                      <a:srgbClr val="404040"/>
                    </a:gs>
                  </a:gsLst>
                  <a:lin ang="5400000" scaled="0"/>
                </a:gradFill>
              </a:rPr>
              <a:t>Clip Art Type	0 Non-clipart</a:t>
            </a:r>
          </a:p>
          <a:p>
            <a:pPr>
              <a:lnSpc>
                <a:spcPct val="90000"/>
              </a:lnSpc>
              <a:spcAft>
                <a:spcPts val="600"/>
              </a:spcAft>
            </a:pPr>
            <a:r>
              <a:rPr lang="en-US" sz="1399" dirty="0">
                <a:gradFill>
                  <a:gsLst>
                    <a:gs pos="2917">
                      <a:srgbClr val="404040"/>
                    </a:gs>
                    <a:gs pos="30000">
                      <a:srgbClr val="404040"/>
                    </a:gs>
                  </a:gsLst>
                  <a:lin ang="5400000" scaled="0"/>
                </a:gradFill>
              </a:rPr>
              <a:t>Line Drawing Type	0 Non-Line Drawing</a:t>
            </a:r>
          </a:p>
          <a:p>
            <a:pPr>
              <a:lnSpc>
                <a:spcPct val="90000"/>
              </a:lnSpc>
              <a:spcAft>
                <a:spcPts val="600"/>
              </a:spcAft>
            </a:pPr>
            <a:r>
              <a:rPr lang="en-US" sz="1399" dirty="0">
                <a:gradFill>
                  <a:gsLst>
                    <a:gs pos="2917">
                      <a:srgbClr val="404040"/>
                    </a:gs>
                    <a:gs pos="30000">
                      <a:srgbClr val="404040"/>
                    </a:gs>
                  </a:gsLst>
                  <a:lin ang="5400000" scaled="0"/>
                </a:gradFill>
              </a:rPr>
              <a:t>Black &amp; White Image	False</a:t>
            </a:r>
          </a:p>
        </p:txBody>
      </p:sp>
      <p:grpSp>
        <p:nvGrpSpPr>
          <p:cNvPr id="22" name="Group 21"/>
          <p:cNvGrpSpPr/>
          <p:nvPr/>
        </p:nvGrpSpPr>
        <p:grpSpPr>
          <a:xfrm>
            <a:off x="5951575" y="2593968"/>
            <a:ext cx="5333243" cy="444788"/>
            <a:chOff x="3932238" y="1599624"/>
            <a:chExt cx="5333999" cy="444851"/>
          </a:xfrm>
        </p:grpSpPr>
        <p:cxnSp>
          <p:nvCxnSpPr>
            <p:cNvPr id="23" name="Straight Connector 22"/>
            <p:cNvCxnSpPr/>
            <p:nvPr/>
          </p:nvCxnSpPr>
          <p:spPr>
            <a:xfrm>
              <a:off x="3932238" y="2044475"/>
              <a:ext cx="5333999" cy="0"/>
            </a:xfrm>
            <a:prstGeom prst="line">
              <a:avLst/>
            </a:prstGeom>
            <a:ln w="25400" cap="rnd">
              <a:solidFill>
                <a:srgbClr val="969696"/>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4038599" y="1599624"/>
              <a:ext cx="2913762" cy="408133"/>
            </a:xfrm>
            <a:prstGeom prst="rect">
              <a:avLst/>
            </a:prstGeom>
          </p:spPr>
          <p:txBody>
            <a:bodyPr wrap="square">
              <a:spAutoFit/>
            </a:bodyPr>
            <a:lstStyle/>
            <a:p>
              <a:r>
                <a:rPr lang="en-US" sz="2000" dirty="0">
                  <a:gradFill>
                    <a:gsLst>
                      <a:gs pos="0">
                        <a:srgbClr val="404040"/>
                      </a:gs>
                      <a:gs pos="100000">
                        <a:srgbClr val="404040"/>
                      </a:gs>
                    </a:gsLst>
                    <a:lin ang="5400000" scaled="0"/>
                  </a:gradFill>
                </a:rPr>
                <a:t>Content of Image:</a:t>
              </a:r>
            </a:p>
          </p:txBody>
        </p:sp>
      </p:grpSp>
      <p:sp>
        <p:nvSpPr>
          <p:cNvPr id="25" name="TextBox 24"/>
          <p:cNvSpPr txBox="1"/>
          <p:nvPr/>
        </p:nvSpPr>
        <p:spPr>
          <a:xfrm>
            <a:off x="5964274" y="3046692"/>
            <a:ext cx="6502171" cy="1469554"/>
          </a:xfrm>
          <a:prstGeom prst="rect">
            <a:avLst/>
          </a:prstGeom>
          <a:noFill/>
        </p:spPr>
        <p:txBody>
          <a:bodyPr wrap="none" lIns="182854" tIns="146283" rIns="182854" bIns="146283" rtlCol="0">
            <a:spAutoFit/>
          </a:bodyPr>
          <a:lstStyle/>
          <a:p>
            <a:pPr>
              <a:lnSpc>
                <a:spcPct val="90000"/>
              </a:lnSpc>
              <a:spcAft>
                <a:spcPts val="600"/>
              </a:spcAft>
            </a:pPr>
            <a:r>
              <a:rPr lang="en-US" sz="1399" dirty="0">
                <a:gradFill>
                  <a:gsLst>
                    <a:gs pos="2917">
                      <a:srgbClr val="404040"/>
                    </a:gs>
                    <a:gs pos="30000">
                      <a:srgbClr val="404040"/>
                    </a:gs>
                  </a:gsLst>
                  <a:lin ang="5400000" scaled="0"/>
                </a:gradFill>
              </a:rPr>
              <a:t>Categories		</a:t>
            </a:r>
            <a:r>
              <a:rPr lang="en-US" sz="1049" dirty="0">
                <a:gradFill>
                  <a:gsLst>
                    <a:gs pos="2917">
                      <a:srgbClr val="404040"/>
                    </a:gs>
                    <a:gs pos="30000">
                      <a:srgbClr val="404040"/>
                    </a:gs>
                  </a:gsLst>
                  <a:lin ang="5400000" scaled="0"/>
                </a:gradFill>
                <a:latin typeface="Consolas" panose="020B0609020204030204" pitchFamily="49" charset="0"/>
                <a:cs typeface="Consolas" panose="020B0609020204030204" pitchFamily="49" charset="0"/>
              </a:rPr>
              <a:t>[{ “name”: “</a:t>
            </a:r>
            <a:r>
              <a:rPr lang="en-US" sz="1049" dirty="0" err="1">
                <a:gradFill>
                  <a:gsLst>
                    <a:gs pos="2917">
                      <a:srgbClr val="404040"/>
                    </a:gs>
                    <a:gs pos="30000">
                      <a:srgbClr val="404040"/>
                    </a:gs>
                  </a:gsLst>
                  <a:lin ang="5400000" scaled="0"/>
                </a:gradFill>
                <a:latin typeface="Consolas" panose="020B0609020204030204" pitchFamily="49" charset="0"/>
                <a:cs typeface="Consolas" panose="020B0609020204030204" pitchFamily="49" charset="0"/>
              </a:rPr>
              <a:t>people_swimming</a:t>
            </a:r>
            <a:r>
              <a:rPr lang="en-US" sz="1049" dirty="0">
                <a:gradFill>
                  <a:gsLst>
                    <a:gs pos="2917">
                      <a:srgbClr val="404040"/>
                    </a:gs>
                    <a:gs pos="30000">
                      <a:srgbClr val="404040"/>
                    </a:gs>
                  </a:gsLst>
                  <a:lin ang="5400000" scaled="0"/>
                </a:gradFill>
                <a:latin typeface="Consolas" panose="020B0609020204030204" pitchFamily="49" charset="0"/>
                <a:cs typeface="Consolas" panose="020B0609020204030204" pitchFamily="49" charset="0"/>
              </a:rPr>
              <a:t>”, “score”: 0.099609375 }]</a:t>
            </a:r>
          </a:p>
          <a:p>
            <a:pPr>
              <a:lnSpc>
                <a:spcPct val="90000"/>
              </a:lnSpc>
              <a:spcAft>
                <a:spcPts val="600"/>
              </a:spcAft>
            </a:pPr>
            <a:r>
              <a:rPr lang="en-US" sz="1399" dirty="0">
                <a:gradFill>
                  <a:gsLst>
                    <a:gs pos="2917">
                      <a:srgbClr val="404040"/>
                    </a:gs>
                    <a:gs pos="30000">
                      <a:srgbClr val="404040"/>
                    </a:gs>
                  </a:gsLst>
                  <a:lin ang="5400000" scaled="0"/>
                </a:gradFill>
              </a:rPr>
              <a:t>Adult Content	False</a:t>
            </a:r>
          </a:p>
          <a:p>
            <a:pPr>
              <a:lnSpc>
                <a:spcPct val="90000"/>
              </a:lnSpc>
              <a:spcAft>
                <a:spcPts val="600"/>
              </a:spcAft>
            </a:pPr>
            <a:r>
              <a:rPr lang="en-US" sz="1399" dirty="0">
                <a:gradFill>
                  <a:gsLst>
                    <a:gs pos="2917">
                      <a:srgbClr val="404040"/>
                    </a:gs>
                    <a:gs pos="30000">
                      <a:srgbClr val="404040"/>
                    </a:gs>
                  </a:gsLst>
                  <a:lin ang="5400000" scaled="0"/>
                </a:gradFill>
              </a:rPr>
              <a:t>Adult Score		0.18533889949321747</a:t>
            </a:r>
          </a:p>
          <a:p>
            <a:pPr>
              <a:lnSpc>
                <a:spcPct val="90000"/>
              </a:lnSpc>
              <a:spcAft>
                <a:spcPts val="600"/>
              </a:spcAft>
            </a:pPr>
            <a:r>
              <a:rPr lang="en-US" sz="1399" dirty="0">
                <a:gradFill>
                  <a:gsLst>
                    <a:gs pos="2917">
                      <a:srgbClr val="404040"/>
                    </a:gs>
                    <a:gs pos="30000">
                      <a:srgbClr val="404040"/>
                    </a:gs>
                  </a:gsLst>
                  <a:lin ang="5400000" scaled="0"/>
                </a:gradFill>
              </a:rPr>
              <a:t>Faces		</a:t>
            </a:r>
            <a:r>
              <a:rPr lang="en-US" sz="1049" dirty="0">
                <a:gradFill>
                  <a:gsLst>
                    <a:gs pos="2917">
                      <a:srgbClr val="404040"/>
                    </a:gs>
                    <a:gs pos="30000">
                      <a:srgbClr val="404040"/>
                    </a:gs>
                  </a:gsLst>
                  <a:lin ang="5400000" scaled="0"/>
                </a:gradFill>
                <a:latin typeface="Consolas" panose="020B0609020204030204" pitchFamily="49" charset="0"/>
                <a:cs typeface="Consolas" panose="020B0609020204030204" pitchFamily="49" charset="0"/>
              </a:rPr>
              <a:t>[{ “age”: 27, “gender”: “Male”, “</a:t>
            </a:r>
            <a:r>
              <a:rPr lang="en-US" sz="1049" dirty="0" err="1">
                <a:gradFill>
                  <a:gsLst>
                    <a:gs pos="2917">
                      <a:srgbClr val="404040"/>
                    </a:gs>
                    <a:gs pos="30000">
                      <a:srgbClr val="404040"/>
                    </a:gs>
                  </a:gsLst>
                  <a:lin ang="5400000" scaled="0"/>
                </a:gradFill>
                <a:latin typeface="Consolas" panose="020B0609020204030204" pitchFamily="49" charset="0"/>
                <a:cs typeface="Consolas" panose="020B0609020204030204" pitchFamily="49" charset="0"/>
              </a:rPr>
              <a:t>faceRectangle</a:t>
            </a:r>
            <a:r>
              <a:rPr lang="en-US" sz="1049" dirty="0">
                <a:gradFill>
                  <a:gsLst>
                    <a:gs pos="2917">
                      <a:srgbClr val="404040"/>
                    </a:gs>
                    <a:gs pos="30000">
                      <a:srgbClr val="404040"/>
                    </a:gs>
                  </a:gsLst>
                  <a:lin ang="5400000" scaled="0"/>
                </a:gradFill>
                <a:latin typeface="Consolas" panose="020B0609020204030204" pitchFamily="49" charset="0"/>
                <a:cs typeface="Consolas" panose="020B0609020204030204" pitchFamily="49" charset="0"/>
              </a:rPr>
              <a:t>”: </a:t>
            </a:r>
            <a:br>
              <a:rPr lang="en-US" sz="1049" dirty="0">
                <a:gradFill>
                  <a:gsLst>
                    <a:gs pos="2917">
                      <a:srgbClr val="404040"/>
                    </a:gs>
                    <a:gs pos="30000">
                      <a:srgbClr val="404040"/>
                    </a:gs>
                  </a:gsLst>
                  <a:lin ang="5400000" scaled="0"/>
                </a:gradFill>
                <a:latin typeface="Consolas" panose="020B0609020204030204" pitchFamily="49" charset="0"/>
                <a:cs typeface="Consolas" panose="020B0609020204030204" pitchFamily="49" charset="0"/>
              </a:rPr>
            </a:br>
            <a:r>
              <a:rPr lang="en-US" sz="1049" dirty="0">
                <a:gradFill>
                  <a:gsLst>
                    <a:gs pos="2917">
                      <a:srgbClr val="404040"/>
                    </a:gs>
                    <a:gs pos="30000">
                      <a:srgbClr val="404040"/>
                    </a:gs>
                  </a:gsLst>
                  <a:lin ang="5400000" scaled="0"/>
                </a:gradFill>
                <a:latin typeface="Consolas" panose="020B0609020204030204" pitchFamily="49" charset="0"/>
                <a:cs typeface="Consolas" panose="020B0609020204030204" pitchFamily="49" charset="0"/>
              </a:rPr>
              <a:t>		{“left”: 472, “top”: 258, “width”: 199, “height”: 199}}]</a:t>
            </a:r>
          </a:p>
        </p:txBody>
      </p:sp>
      <p:grpSp>
        <p:nvGrpSpPr>
          <p:cNvPr id="26" name="Group 25"/>
          <p:cNvGrpSpPr/>
          <p:nvPr/>
        </p:nvGrpSpPr>
        <p:grpSpPr>
          <a:xfrm>
            <a:off x="5951575" y="4420097"/>
            <a:ext cx="5333243" cy="444788"/>
            <a:chOff x="3932238" y="1599624"/>
            <a:chExt cx="5333999" cy="444851"/>
          </a:xfrm>
        </p:grpSpPr>
        <p:cxnSp>
          <p:nvCxnSpPr>
            <p:cNvPr id="27" name="Straight Connector 26"/>
            <p:cNvCxnSpPr/>
            <p:nvPr/>
          </p:nvCxnSpPr>
          <p:spPr>
            <a:xfrm>
              <a:off x="3932238" y="2044475"/>
              <a:ext cx="5333999" cy="0"/>
            </a:xfrm>
            <a:prstGeom prst="line">
              <a:avLst/>
            </a:prstGeom>
            <a:ln w="25400" cap="rnd">
              <a:solidFill>
                <a:srgbClr val="969696"/>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4038599" y="1599624"/>
              <a:ext cx="2913762" cy="408133"/>
            </a:xfrm>
            <a:prstGeom prst="rect">
              <a:avLst/>
            </a:prstGeom>
          </p:spPr>
          <p:txBody>
            <a:bodyPr wrap="square">
              <a:spAutoFit/>
            </a:bodyPr>
            <a:lstStyle/>
            <a:p>
              <a:r>
                <a:rPr lang="en-US" sz="2000" dirty="0">
                  <a:gradFill>
                    <a:gsLst>
                      <a:gs pos="0">
                        <a:srgbClr val="404040"/>
                      </a:gs>
                      <a:gs pos="100000">
                        <a:srgbClr val="404040"/>
                      </a:gs>
                    </a:gsLst>
                    <a:lin ang="5400000" scaled="0"/>
                  </a:gradFill>
                </a:rPr>
                <a:t>Image Colors:</a:t>
              </a:r>
            </a:p>
          </p:txBody>
        </p:sp>
      </p:grpSp>
      <p:grpSp>
        <p:nvGrpSpPr>
          <p:cNvPr id="31" name="Group 30"/>
          <p:cNvGrpSpPr/>
          <p:nvPr/>
        </p:nvGrpSpPr>
        <p:grpSpPr>
          <a:xfrm>
            <a:off x="5964273" y="4872821"/>
            <a:ext cx="3727263" cy="1321366"/>
            <a:chOff x="5964237" y="5402262"/>
            <a:chExt cx="3727791" cy="1321553"/>
          </a:xfrm>
        </p:grpSpPr>
        <p:sp>
          <p:nvSpPr>
            <p:cNvPr id="29" name="TextBox 28"/>
            <p:cNvSpPr txBox="1"/>
            <p:nvPr/>
          </p:nvSpPr>
          <p:spPr>
            <a:xfrm>
              <a:off x="5964237" y="5402262"/>
              <a:ext cx="3727791" cy="1321553"/>
            </a:xfrm>
            <a:prstGeom prst="rect">
              <a:avLst/>
            </a:prstGeom>
            <a:noFill/>
          </p:spPr>
          <p:txBody>
            <a:bodyPr wrap="none" lIns="182854" tIns="146283" rIns="182854" bIns="146283" rtlCol="0">
              <a:spAutoFit/>
            </a:bodyPr>
            <a:lstStyle/>
            <a:p>
              <a:pPr>
                <a:lnSpc>
                  <a:spcPct val="90000"/>
                </a:lnSpc>
                <a:spcAft>
                  <a:spcPts val="600"/>
                </a:spcAft>
              </a:pPr>
              <a:r>
                <a:rPr lang="en-US" sz="1399" dirty="0">
                  <a:gradFill>
                    <a:gsLst>
                      <a:gs pos="2917">
                        <a:srgbClr val="404040"/>
                      </a:gs>
                      <a:gs pos="30000">
                        <a:srgbClr val="404040"/>
                      </a:gs>
                    </a:gsLst>
                    <a:lin ang="5400000" scaled="0"/>
                  </a:gradFill>
                </a:rPr>
                <a:t>Dominant Color Background	White</a:t>
              </a:r>
            </a:p>
            <a:p>
              <a:pPr>
                <a:lnSpc>
                  <a:spcPct val="90000"/>
                </a:lnSpc>
                <a:spcAft>
                  <a:spcPts val="600"/>
                </a:spcAft>
              </a:pPr>
              <a:r>
                <a:rPr lang="en-US" sz="1399" dirty="0">
                  <a:gradFill>
                    <a:gsLst>
                      <a:gs pos="2917">
                        <a:srgbClr val="404040"/>
                      </a:gs>
                      <a:gs pos="30000">
                        <a:srgbClr val="404040"/>
                      </a:gs>
                    </a:gsLst>
                    <a:lin ang="5400000" scaled="0"/>
                  </a:gradFill>
                </a:rPr>
                <a:t>Dominant Color Foreground	Grey</a:t>
              </a:r>
            </a:p>
            <a:p>
              <a:pPr>
                <a:lnSpc>
                  <a:spcPct val="90000"/>
                </a:lnSpc>
                <a:spcAft>
                  <a:spcPts val="600"/>
                </a:spcAft>
              </a:pPr>
              <a:r>
                <a:rPr lang="en-US" sz="1399" dirty="0">
                  <a:gradFill>
                    <a:gsLst>
                      <a:gs pos="2917">
                        <a:srgbClr val="404040"/>
                      </a:gs>
                      <a:gs pos="30000">
                        <a:srgbClr val="404040"/>
                      </a:gs>
                    </a:gsLst>
                    <a:lin ang="5400000" scaled="0"/>
                  </a:gradFill>
                </a:rPr>
                <a:t>Dominant Colors		White</a:t>
              </a:r>
            </a:p>
            <a:p>
              <a:pPr>
                <a:lnSpc>
                  <a:spcPct val="90000"/>
                </a:lnSpc>
                <a:spcAft>
                  <a:spcPts val="600"/>
                </a:spcAft>
              </a:pPr>
              <a:r>
                <a:rPr lang="en-US" sz="1399" dirty="0">
                  <a:gradFill>
                    <a:gsLst>
                      <a:gs pos="2917">
                        <a:srgbClr val="404040"/>
                      </a:gs>
                      <a:gs pos="30000">
                        <a:srgbClr val="404040"/>
                      </a:gs>
                    </a:gsLst>
                    <a:lin ang="5400000" scaled="0"/>
                  </a:gradFill>
                </a:rPr>
                <a:t>Accent Color		</a:t>
              </a:r>
            </a:p>
          </p:txBody>
        </p:sp>
        <p:sp>
          <p:nvSpPr>
            <p:cNvPr id="30" name="Rectangle 29"/>
            <p:cNvSpPr/>
            <p:nvPr/>
          </p:nvSpPr>
          <p:spPr bwMode="auto">
            <a:xfrm>
              <a:off x="8961437" y="6347460"/>
              <a:ext cx="228600" cy="228600"/>
            </a:xfrm>
            <a:prstGeom prst="rect">
              <a:avLst/>
            </a:prstGeom>
            <a:solidFill>
              <a:srgbClr val="1BA2B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4821721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42" presetClass="path" presetSubtype="0" decel="100000" fill="hold" nodeType="withEffect">
                                  <p:stCondLst>
                                    <p:cond delay="0"/>
                                  </p:stCondLst>
                                  <p:childTnLst>
                                    <p:animMotion origin="layout" path="M -4.85065E-6 -0.03564 L -4.85065E-6 3.01861E-6 " pathEditMode="relative" rAng="0" ptsTypes="AA">
                                      <p:cBhvr>
                                        <p:cTn id="14" dur="500" fill="hold"/>
                                        <p:tgtEl>
                                          <p:spTgt spid="17"/>
                                        </p:tgtEl>
                                        <p:attrNameLst>
                                          <p:attrName>ppt_x</p:attrName>
                                          <p:attrName>ppt_y</p:attrName>
                                        </p:attrNameLst>
                                      </p:cBhvr>
                                      <p:rCtr x="0" y="1770"/>
                                    </p:animMotion>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42" presetClass="path" presetSubtype="0" decel="100000" fill="hold" nodeType="withEffect">
                                  <p:stCondLst>
                                    <p:cond delay="0"/>
                                  </p:stCondLst>
                                  <p:childTnLst>
                                    <p:animMotion origin="layout" path="M -4.85065E-6 -0.03563 L -4.85065E-6 -1.52973E-6 " pathEditMode="relative" rAng="0" ptsTypes="AA">
                                      <p:cBhvr>
                                        <p:cTn id="25" dur="500" fill="hold"/>
                                        <p:tgtEl>
                                          <p:spTgt spid="22"/>
                                        </p:tgtEl>
                                        <p:attrNameLst>
                                          <p:attrName>ppt_x</p:attrName>
                                          <p:attrName>ppt_y</p:attrName>
                                        </p:attrNameLst>
                                      </p:cBhvr>
                                      <p:rCtr x="0" y="1770"/>
                                    </p:animMotion>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500"/>
                                        <p:tgtEl>
                                          <p:spTgt spid="26"/>
                                        </p:tgtEl>
                                      </p:cBhvr>
                                    </p:animEffect>
                                  </p:childTnLst>
                                </p:cTn>
                              </p:par>
                              <p:par>
                                <p:cTn id="35" presetID="42" presetClass="path" presetSubtype="0" decel="100000" fill="hold" nodeType="withEffect">
                                  <p:stCondLst>
                                    <p:cond delay="0"/>
                                  </p:stCondLst>
                                  <p:childTnLst>
                                    <p:animMotion origin="layout" path="M -4.85065E-6 -0.03564 L -4.85065E-6 3.79029E-6 " pathEditMode="relative" rAng="0" ptsTypes="AA">
                                      <p:cBhvr>
                                        <p:cTn id="36" dur="500" fill="hold"/>
                                        <p:tgtEl>
                                          <p:spTgt spid="26"/>
                                        </p:tgtEl>
                                        <p:attrNameLst>
                                          <p:attrName>ppt_x</p:attrName>
                                          <p:attrName>ppt_y</p:attrName>
                                        </p:attrNameLst>
                                      </p:cBhvr>
                                      <p:rCtr x="0" y="1770"/>
                                    </p:animMotion>
                                  </p:childTnLst>
                                </p:cTn>
                              </p:par>
                            </p:childTnLst>
                          </p:cTn>
                        </p:par>
                        <p:par>
                          <p:cTn id="37" fill="hold">
                            <p:stCondLst>
                              <p:cond delay="500"/>
                            </p:stCondLst>
                            <p:childTnLst>
                              <p:par>
                                <p:cTn id="38" presetID="10" presetClass="entr" presetSubtype="0" fill="hold" nodeType="after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5987066" y="1147687"/>
            <a:ext cx="6783442" cy="749426"/>
          </a:xfrm>
          <a:prstGeom prst="rect">
            <a:avLst/>
          </a:prstGeom>
          <a:noFill/>
        </p:spPr>
        <p:txBody>
          <a:bodyPr wrap="square" lIns="186468" tIns="149175" rIns="186468" bIns="149175" rtlCol="0">
            <a:spAutoFit/>
          </a:bodyPr>
          <a:lstStyle/>
          <a:p>
            <a:pPr defTabSz="914050">
              <a:lnSpc>
                <a:spcPct val="90000"/>
              </a:lnSpc>
              <a:spcAft>
                <a:spcPts val="600"/>
              </a:spcAft>
              <a:defRPr/>
            </a:pPr>
            <a:r>
              <a:rPr lang="en-US" sz="1568" kern="0" dirty="0">
                <a:latin typeface="Segoe UI"/>
              </a:rPr>
              <a:t>Categories</a:t>
            </a:r>
            <a:r>
              <a:rPr lang="en-US" sz="1399" kern="0" dirty="0">
                <a:latin typeface="Segoe UI"/>
              </a:rPr>
              <a:t>	</a:t>
            </a:r>
            <a:r>
              <a:rPr lang="en-US" sz="1049" kern="0" dirty="0">
                <a:latin typeface="Consolas" panose="020B0609020204030204" pitchFamily="49" charset="0"/>
              </a:rPr>
              <a:t>v0: </a:t>
            </a:r>
            <a:r>
              <a:rPr lang="en-US" sz="1049" kern="0" dirty="0">
                <a:latin typeface="Consolas" panose="020B0609020204030204" pitchFamily="49" charset="0"/>
                <a:cs typeface="Consolas" panose="020B0609020204030204" pitchFamily="49" charset="0"/>
              </a:rPr>
              <a:t>[{ “name”: “animal”, “score”: 0.9765625 }]</a:t>
            </a:r>
          </a:p>
          <a:p>
            <a:pPr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a:t>
            </a:r>
            <a:endParaRPr lang="en-US" sz="1049" dirty="0">
              <a:latin typeface="Consolas" panose="020B0609020204030204" pitchFamily="49" charset="0"/>
            </a:endParaRPr>
          </a:p>
        </p:txBody>
      </p:sp>
      <p:pic>
        <p:nvPicPr>
          <p:cNvPr id="1026" name="Picture 2" descr="Cow_In_A_Field_(3665872890).jpg (3335×19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7476" y="1982459"/>
            <a:ext cx="5571287" cy="317571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8" name="Rectangle 7"/>
          <p:cNvSpPr/>
          <p:nvPr/>
        </p:nvSpPr>
        <p:spPr>
          <a:xfrm>
            <a:off x="6082563" y="1546953"/>
            <a:ext cx="6459377" cy="3712041"/>
          </a:xfrm>
          <a:prstGeom prst="rect">
            <a:avLst/>
          </a:prstGeom>
        </p:spPr>
        <p:txBody>
          <a:bodyPr wrap="square">
            <a:spAutoFit/>
          </a:bodyPr>
          <a:lstStyle/>
          <a:p>
            <a:pPr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V1: [{ "name": "grass", "confidence": 0.9999992847442627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"outdoor", "confidence": 0.9999072551727295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"cow", "confidence": 0.99954754114151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"field", "confidence": 0.9976195693016052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"brown", "confidence": 0.988935649394989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"animal", "confidence": 0.97904372215271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"standing", "confidence": 0.9632768630981445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"mammal", "confidence": 0.9366017580032349, "hint": "animal"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"wire", "confidence": 0.8946959376335144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"green", "confidence": 0.8844101428985596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"pasture", "confidence": 0.8332059383392334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"bovine", "confidence": 0.5618471503257751, "hint": "animal"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"grassy", "confidence": 0.48627158999443054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"lush", "confidence": 0.1874018907546997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"staring", "confidence": 0.165890634059906 }]</a:t>
            </a:r>
            <a:endParaRPr lang="en-US" sz="1570" dirty="0">
              <a:latin typeface="Segoe UI"/>
            </a:endParaRPr>
          </a:p>
        </p:txBody>
      </p:sp>
      <p:sp>
        <p:nvSpPr>
          <p:cNvPr id="15" name="Rectangle 14"/>
          <p:cNvSpPr/>
          <p:nvPr/>
        </p:nvSpPr>
        <p:spPr>
          <a:xfrm>
            <a:off x="6203489" y="5217097"/>
            <a:ext cx="6215769" cy="995925"/>
          </a:xfrm>
          <a:prstGeom prst="rect">
            <a:avLst/>
          </a:prstGeom>
        </p:spPr>
        <p:txBody>
          <a:bodyPr>
            <a:spAutoFit/>
          </a:bodyPr>
          <a:lstStyle/>
          <a:p>
            <a:pPr defTabSz="932239">
              <a:lnSpc>
                <a:spcPct val="90000"/>
              </a:lnSpc>
              <a:spcAft>
                <a:spcPts val="612"/>
              </a:spcAft>
              <a:defRPr/>
            </a:pPr>
            <a:r>
              <a:rPr lang="en-US" sz="1570" dirty="0">
                <a:latin typeface="Segoe UI"/>
              </a:rPr>
              <a:t>Describe	</a:t>
            </a:r>
          </a:p>
          <a:p>
            <a:pPr defTabSz="932239">
              <a:lnSpc>
                <a:spcPct val="90000"/>
              </a:lnSpc>
              <a:spcAft>
                <a:spcPts val="612"/>
              </a:spcAft>
              <a:defRPr/>
            </a:pPr>
            <a:r>
              <a:rPr lang="en-US" sz="1049" dirty="0">
                <a:latin typeface="Consolas" panose="020B0609020204030204" pitchFamily="49" charset="0"/>
              </a:rPr>
              <a:t>	0.975 "a brown cow standing on top of a lush green field“</a:t>
            </a:r>
          </a:p>
          <a:p>
            <a:pPr defTabSz="932239">
              <a:lnSpc>
                <a:spcPct val="90000"/>
              </a:lnSpc>
              <a:spcAft>
                <a:spcPts val="612"/>
              </a:spcAft>
              <a:defRPr/>
            </a:pPr>
            <a:r>
              <a:rPr lang="en-US" sz="1049" dirty="0">
                <a:latin typeface="Consolas" panose="020B0609020204030204" pitchFamily="49" charset="0"/>
              </a:rPr>
              <a:t>	0.974  “a cow standing on top of a lush green field”</a:t>
            </a:r>
          </a:p>
          <a:p>
            <a:pPr defTabSz="932239">
              <a:lnSpc>
                <a:spcPct val="90000"/>
              </a:lnSpc>
              <a:spcAft>
                <a:spcPts val="612"/>
              </a:spcAft>
              <a:defRPr/>
            </a:pPr>
            <a:r>
              <a:rPr lang="en-US" sz="1049" dirty="0">
                <a:latin typeface="Consolas" panose="020B0609020204030204" pitchFamily="49" charset="0"/>
              </a:rPr>
              <a:t>	0.965  “a large brown cow standing on top of a lush green field”</a:t>
            </a:r>
            <a:endParaRPr lang="en-US" dirty="0">
              <a:latin typeface="Segoe UI"/>
            </a:endParaRPr>
          </a:p>
        </p:txBody>
      </p:sp>
      <p:sp>
        <p:nvSpPr>
          <p:cNvPr id="16" name="Rectangle 15"/>
          <p:cNvSpPr/>
          <p:nvPr/>
        </p:nvSpPr>
        <p:spPr bwMode="auto">
          <a:xfrm>
            <a:off x="7970589" y="1277319"/>
            <a:ext cx="3442169" cy="24074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err="1">
              <a:solidFill>
                <a:schemeClr val="tx1"/>
              </a:solidFill>
              <a:latin typeface="Segoe UI"/>
              <a:ea typeface="Segoe UI" pitchFamily="34" charset="0"/>
              <a:cs typeface="Segoe UI" pitchFamily="34" charset="0"/>
            </a:endParaRPr>
          </a:p>
        </p:txBody>
      </p:sp>
      <p:grpSp>
        <p:nvGrpSpPr>
          <p:cNvPr id="21" name="Group 20"/>
          <p:cNvGrpSpPr/>
          <p:nvPr/>
        </p:nvGrpSpPr>
        <p:grpSpPr>
          <a:xfrm>
            <a:off x="-354669" y="302079"/>
            <a:ext cx="1849176" cy="917444"/>
            <a:chOff x="-355601" y="301625"/>
            <a:chExt cx="1849438" cy="917575"/>
          </a:xfrm>
        </p:grpSpPr>
        <p:sp>
          <p:nvSpPr>
            <p:cNvPr id="22" name="Freeform 5"/>
            <p:cNvSpPr>
              <a:spLocks/>
            </p:cNvSpPr>
            <p:nvPr/>
          </p:nvSpPr>
          <p:spPr bwMode="auto">
            <a:xfrm>
              <a:off x="-355601" y="301625"/>
              <a:ext cx="1849438" cy="917575"/>
            </a:xfrm>
            <a:custGeom>
              <a:avLst/>
              <a:gdLst>
                <a:gd name="T0" fmla="*/ 914 w 1165"/>
                <a:gd name="T1" fmla="*/ 578 h 578"/>
                <a:gd name="T2" fmla="*/ 0 w 1165"/>
                <a:gd name="T3" fmla="*/ 578 h 578"/>
                <a:gd name="T4" fmla="*/ 0 w 1165"/>
                <a:gd name="T5" fmla="*/ 0 h 578"/>
                <a:gd name="T6" fmla="*/ 1165 w 1165"/>
                <a:gd name="T7" fmla="*/ 0 h 578"/>
                <a:gd name="T8" fmla="*/ 914 w 1165"/>
                <a:gd name="T9" fmla="*/ 578 h 578"/>
                <a:gd name="T10" fmla="*/ 914 w 1165"/>
                <a:gd name="T11" fmla="*/ 578 h 578"/>
                <a:gd name="T12" fmla="*/ 914 w 1165"/>
                <a:gd name="T13" fmla="*/ 578 h 578"/>
              </a:gdLst>
              <a:ahLst/>
              <a:cxnLst>
                <a:cxn ang="0">
                  <a:pos x="T0" y="T1"/>
                </a:cxn>
                <a:cxn ang="0">
                  <a:pos x="T2" y="T3"/>
                </a:cxn>
                <a:cxn ang="0">
                  <a:pos x="T4" y="T5"/>
                </a:cxn>
                <a:cxn ang="0">
                  <a:pos x="T6" y="T7"/>
                </a:cxn>
                <a:cxn ang="0">
                  <a:pos x="T8" y="T9"/>
                </a:cxn>
                <a:cxn ang="0">
                  <a:pos x="T10" y="T11"/>
                </a:cxn>
                <a:cxn ang="0">
                  <a:pos x="T12" y="T13"/>
                </a:cxn>
              </a:cxnLst>
              <a:rect l="0" t="0" r="r" b="b"/>
              <a:pathLst>
                <a:path w="1165" h="578">
                  <a:moveTo>
                    <a:pt x="914" y="578"/>
                  </a:moveTo>
                  <a:lnTo>
                    <a:pt x="0" y="578"/>
                  </a:lnTo>
                  <a:lnTo>
                    <a:pt x="0" y="0"/>
                  </a:lnTo>
                  <a:lnTo>
                    <a:pt x="1165" y="0"/>
                  </a:lnTo>
                  <a:lnTo>
                    <a:pt x="914" y="578"/>
                  </a:lnTo>
                  <a:lnTo>
                    <a:pt x="914" y="578"/>
                  </a:lnTo>
                  <a:lnTo>
                    <a:pt x="914" y="578"/>
                  </a:lnTo>
                  <a:close/>
                </a:path>
              </a:pathLst>
            </a:custGeom>
            <a:solidFill>
              <a:srgbClr val="01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solidFill>
                  <a:srgbClr val="404040"/>
                </a:solidFill>
              </a:endParaRPr>
            </a:p>
          </p:txBody>
        </p:sp>
        <p:pic>
          <p:nvPicPr>
            <p:cNvPr id="23" name="Picture 22" descr="Screen Clipping"/>
            <p:cNvPicPr>
              <a:picLocks noChangeAspect="1"/>
            </p:cNvPicPr>
            <p:nvPr/>
          </p:nvPicPr>
          <p:blipFill rotWithShape="1">
            <a:blip r:embed="rId4">
              <a:extLst>
                <a:ext uri="{28A0092B-C50C-407E-A947-70E740481C1C}">
                  <a14:useLocalDpi xmlns:a14="http://schemas.microsoft.com/office/drawing/2010/main" val="0"/>
                </a:ext>
              </a:extLst>
            </a:blip>
            <a:srcRect r="8865" b="17125"/>
            <a:stretch/>
          </p:blipFill>
          <p:spPr>
            <a:xfrm>
              <a:off x="274638" y="470694"/>
              <a:ext cx="824602" cy="579437"/>
            </a:xfrm>
            <a:prstGeom prst="rect">
              <a:avLst/>
            </a:prstGeom>
          </p:spPr>
        </p:pic>
      </p:grpSp>
      <p:sp>
        <p:nvSpPr>
          <p:cNvPr id="24" name="Title 7"/>
          <p:cNvSpPr txBox="1">
            <a:spLocks/>
          </p:cNvSpPr>
          <p:nvPr/>
        </p:nvSpPr>
        <p:spPr>
          <a:xfrm>
            <a:off x="1538953" y="295731"/>
            <a:ext cx="10591884" cy="917444"/>
          </a:xfrm>
          <a:prstGeom prst="rect">
            <a:avLst/>
          </a:prstGeom>
        </p:spPr>
        <p:txBody>
          <a:bodyPr vert="horz" wrap="square" lIns="146283" tIns="91427" rIns="146283" bIns="91427"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sz="4799" dirty="0">
                <a:gradFill>
                  <a:gsLst>
                    <a:gs pos="1250">
                      <a:srgbClr val="404040"/>
                    </a:gs>
                    <a:gs pos="100000">
                      <a:srgbClr val="404040"/>
                    </a:gs>
                  </a:gsLst>
                  <a:lin ang="5400000" scaled="0"/>
                </a:gradFill>
              </a:rPr>
              <a:t>Analyze Image – Example</a:t>
            </a:r>
          </a:p>
        </p:txBody>
      </p:sp>
    </p:spTree>
    <p:extLst>
      <p:ext uri="{BB962C8B-B14F-4D97-AF65-F5344CB8AC3E}">
        <p14:creationId xmlns:p14="http://schemas.microsoft.com/office/powerpoint/2010/main" val="18653848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nodePh="1">
                                  <p:stCondLst>
                                    <p:cond delay="0"/>
                                  </p:stCondLst>
                                  <p:endCondLst>
                                    <p:cond evt="begin" delay="0">
                                      <p:tn val="13"/>
                                    </p:cond>
                                  </p:end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8" grpId="0"/>
      <p:bldP spid="15" grpId="0"/>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bwMode="auto">
          <a:xfrm>
            <a:off x="7970589" y="1953187"/>
            <a:ext cx="3442169" cy="24074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err="1">
              <a:solidFill>
                <a:schemeClr val="tx1"/>
              </a:solidFill>
              <a:latin typeface="Segoe UI"/>
              <a:ea typeface="Segoe UI" pitchFamily="34" charset="0"/>
              <a:cs typeface="Segoe UI" pitchFamily="34" charset="0"/>
            </a:endParaRPr>
          </a:p>
        </p:txBody>
      </p:sp>
      <p:sp>
        <p:nvSpPr>
          <p:cNvPr id="24" name="Title 7"/>
          <p:cNvSpPr txBox="1">
            <a:spLocks/>
          </p:cNvSpPr>
          <p:nvPr/>
        </p:nvSpPr>
        <p:spPr>
          <a:xfrm>
            <a:off x="192442" y="317351"/>
            <a:ext cx="10591884" cy="917444"/>
          </a:xfrm>
          <a:prstGeom prst="rect">
            <a:avLst/>
          </a:prstGeom>
        </p:spPr>
        <p:txBody>
          <a:bodyPr vert="horz" wrap="square" lIns="146283" tIns="91427" rIns="146283" bIns="91427"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sz="4799" dirty="0" err="1">
                <a:gradFill>
                  <a:gsLst>
                    <a:gs pos="1250">
                      <a:srgbClr val="404040"/>
                    </a:gs>
                    <a:gs pos="100000">
                      <a:srgbClr val="404040"/>
                    </a:gs>
                  </a:gsLst>
                  <a:lin ang="5400000" scaled="0"/>
                </a:gradFill>
              </a:rPr>
              <a:t>Wackcoon</a:t>
            </a:r>
            <a:endParaRPr sz="4799" dirty="0">
              <a:gradFill>
                <a:gsLst>
                  <a:gs pos="1250">
                    <a:srgbClr val="404040"/>
                  </a:gs>
                  <a:gs pos="100000">
                    <a:srgbClr val="404040"/>
                  </a:gs>
                </a:gsLst>
                <a:lin ang="5400000" scaled="0"/>
              </a:gradFill>
            </a:endParaRPr>
          </a:p>
        </p:txBody>
      </p:sp>
      <p:pic>
        <p:nvPicPr>
          <p:cNvPr id="6" name="Picture 5"/>
          <p:cNvPicPr>
            <a:picLocks noChangeAspect="1"/>
          </p:cNvPicPr>
          <p:nvPr/>
        </p:nvPicPr>
        <p:blipFill>
          <a:blip r:embed="rId3"/>
          <a:stretch>
            <a:fillRect/>
          </a:stretch>
        </p:blipFill>
        <p:spPr>
          <a:xfrm>
            <a:off x="2594357" y="1433845"/>
            <a:ext cx="7482367" cy="421845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5130912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0"/>
                                  </p:stCondLst>
                                  <p:endCondLst>
                                    <p:cond evt="begin" delay="0">
                                      <p:tn val="5"/>
                                    </p:cond>
                                  </p:end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idx="4294967295"/>
          </p:nvPr>
        </p:nvSpPr>
        <p:spPr>
          <a:xfrm>
            <a:off x="0" y="68263"/>
            <a:ext cx="11888788" cy="917575"/>
          </a:xfrm>
        </p:spPr>
        <p:txBody>
          <a:bodyPr>
            <a:normAutofit/>
          </a:bodyPr>
          <a:lstStyle/>
          <a:p>
            <a:r>
              <a:rPr lang="pt-BR" dirty="0">
                <a:solidFill>
                  <a:schemeClr val="bg1"/>
                </a:solidFill>
              </a:rPr>
              <a:t>What makes a bot great?</a:t>
            </a:r>
            <a:endParaRPr lang="en-US" dirty="0">
              <a:solidFill>
                <a:schemeClr val="bg1"/>
              </a:solidFill>
            </a:endParaRPr>
          </a:p>
        </p:txBody>
      </p:sp>
      <p:sp>
        <p:nvSpPr>
          <p:cNvPr id="4" name="Title 16"/>
          <p:cNvSpPr txBox="1">
            <a:spLocks/>
          </p:cNvSpPr>
          <p:nvPr/>
        </p:nvSpPr>
        <p:spPr>
          <a:xfrm>
            <a:off x="310437" y="1314212"/>
            <a:ext cx="11394200" cy="2590800"/>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571500" indent="-571500">
              <a:buFont typeface="Arial" panose="020B0604020202020204" pitchFamily="34" charset="0"/>
              <a:buChar char="•"/>
            </a:pPr>
            <a:r>
              <a:rPr lang="pt-BR" sz="3600" dirty="0">
                <a:solidFill>
                  <a:schemeClr val="bg1"/>
                </a:solidFill>
              </a:rPr>
              <a:t>It is not how “smart” they are</a:t>
            </a:r>
          </a:p>
          <a:p>
            <a:pPr marL="571500" indent="-571500">
              <a:buFont typeface="Arial" panose="020B0604020202020204" pitchFamily="34" charset="0"/>
              <a:buChar char="•"/>
            </a:pPr>
            <a:r>
              <a:rPr lang="pt-BR" sz="3600" dirty="0">
                <a:solidFill>
                  <a:schemeClr val="bg1"/>
                </a:solidFill>
              </a:rPr>
              <a:t>It is not how much natural language they offer</a:t>
            </a:r>
          </a:p>
          <a:p>
            <a:pPr marL="571500" indent="-571500">
              <a:buFont typeface="Arial" panose="020B0604020202020204" pitchFamily="34" charset="0"/>
              <a:buChar char="•"/>
            </a:pPr>
            <a:r>
              <a:rPr lang="pt-BR" sz="3600" dirty="0">
                <a:solidFill>
                  <a:schemeClr val="bg1"/>
                </a:solidFill>
              </a:rPr>
              <a:t>It is not whether they use voice or not</a:t>
            </a:r>
          </a:p>
          <a:p>
            <a:endParaRPr lang="pt-BR" sz="3600" dirty="0">
              <a:solidFill>
                <a:schemeClr val="bg1"/>
              </a:solidFill>
            </a:endParaRPr>
          </a:p>
          <a:p>
            <a:endParaRPr lang="pt-BR" sz="3600" dirty="0">
              <a:solidFill>
                <a:schemeClr val="bg1"/>
              </a:solidFill>
            </a:endParaRPr>
          </a:p>
          <a:p>
            <a:r>
              <a:rPr lang="pt-BR" sz="3600" b="1" dirty="0">
                <a:solidFill>
                  <a:schemeClr val="bg1"/>
                </a:solidFill>
              </a:rPr>
              <a:t>It’s whether it solves the user’s needs in the quickest/easiest way compared to any other option</a:t>
            </a:r>
          </a:p>
          <a:p>
            <a:endParaRPr lang="pt-BR" sz="3600" b="1" dirty="0">
              <a:solidFill>
                <a:schemeClr val="bg1"/>
              </a:solidFill>
            </a:endParaRPr>
          </a:p>
          <a:p>
            <a:endParaRPr lang="pt-BR" sz="3600" dirty="0">
              <a:solidFill>
                <a:schemeClr val="bg1"/>
              </a:solidFill>
            </a:endParaRPr>
          </a:p>
          <a:p>
            <a:r>
              <a:rPr lang="pt-BR" sz="3600" dirty="0">
                <a:solidFill>
                  <a:schemeClr val="bg1"/>
                </a:solidFill>
              </a:rPr>
              <a:t>It’s all about </a:t>
            </a:r>
            <a:r>
              <a:rPr lang="pt-BR" sz="3600" dirty="0">
                <a:solidFill>
                  <a:srgbClr val="FFFF00"/>
                </a:solidFill>
              </a:rPr>
              <a:t>user experience</a:t>
            </a:r>
            <a:r>
              <a:rPr lang="pt-BR" sz="3600" dirty="0">
                <a:solidFill>
                  <a:schemeClr val="bg1"/>
                </a:solidFill>
              </a:rPr>
              <a:t>... Just like an app, or a website</a:t>
            </a:r>
            <a:endParaRPr lang="en-US" sz="3600" dirty="0">
              <a:solidFill>
                <a:schemeClr val="bg1"/>
              </a:solidFill>
            </a:endParaRPr>
          </a:p>
          <a:p>
            <a:endParaRPr lang="en-US" sz="2800" dirty="0">
              <a:solidFill>
                <a:schemeClr val="bg1"/>
              </a:solidFill>
            </a:endParaRPr>
          </a:p>
        </p:txBody>
      </p:sp>
    </p:spTree>
    <p:extLst>
      <p:ext uri="{BB962C8B-B14F-4D97-AF65-F5344CB8AC3E}">
        <p14:creationId xmlns:p14="http://schemas.microsoft.com/office/powerpoint/2010/main" val="2658578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5974116" y="1361885"/>
            <a:ext cx="5438642" cy="453578"/>
            <a:chOff x="3932238" y="1599624"/>
            <a:chExt cx="5333999" cy="444851"/>
          </a:xfrm>
        </p:grpSpPr>
        <p:cxnSp>
          <p:nvCxnSpPr>
            <p:cNvPr id="12" name="Straight Connector 11"/>
            <p:cNvCxnSpPr/>
            <p:nvPr/>
          </p:nvCxnSpPr>
          <p:spPr>
            <a:xfrm>
              <a:off x="3932238" y="2044475"/>
              <a:ext cx="5333999" cy="0"/>
            </a:xfrm>
            <a:prstGeom prst="line">
              <a:avLst/>
            </a:prstGeom>
            <a:ln w="25400" cap="rnd">
              <a:solidFill>
                <a:srgbClr val="969696"/>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4038599" y="1599624"/>
              <a:ext cx="2913762" cy="400167"/>
            </a:xfrm>
            <a:prstGeom prst="rect">
              <a:avLst/>
            </a:prstGeom>
          </p:spPr>
          <p:txBody>
            <a:bodyPr wrap="square">
              <a:spAutoFit/>
            </a:bodyPr>
            <a:lstStyle/>
            <a:p>
              <a:pPr defTabSz="932239">
                <a:defRPr/>
              </a:pPr>
              <a:r>
                <a:rPr lang="en-US" sz="2000" dirty="0">
                  <a:latin typeface="Segoe UI"/>
                </a:rPr>
                <a:t>Content of Image: </a:t>
              </a:r>
            </a:p>
          </p:txBody>
        </p:sp>
      </p:grpSp>
      <p:sp>
        <p:nvSpPr>
          <p:cNvPr id="14" name="TextBox 13"/>
          <p:cNvSpPr txBox="1"/>
          <p:nvPr/>
        </p:nvSpPr>
        <p:spPr>
          <a:xfrm>
            <a:off x="5987066" y="1823555"/>
            <a:ext cx="6783442" cy="749426"/>
          </a:xfrm>
          <a:prstGeom prst="rect">
            <a:avLst/>
          </a:prstGeom>
          <a:noFill/>
        </p:spPr>
        <p:txBody>
          <a:bodyPr wrap="square" lIns="186468" tIns="149175" rIns="186468" bIns="149175" rtlCol="0">
            <a:spAutoFit/>
          </a:bodyPr>
          <a:lstStyle/>
          <a:p>
            <a:pPr defTabSz="914050">
              <a:lnSpc>
                <a:spcPct val="90000"/>
              </a:lnSpc>
              <a:spcAft>
                <a:spcPts val="600"/>
              </a:spcAft>
              <a:defRPr/>
            </a:pPr>
            <a:r>
              <a:rPr lang="en-US" sz="1568" kern="0" dirty="0">
                <a:latin typeface="Segoe UI"/>
              </a:rPr>
              <a:t>Categories</a:t>
            </a:r>
            <a:r>
              <a:rPr lang="en-US" sz="1399" kern="0" dirty="0">
                <a:latin typeface="Segoe UI"/>
              </a:rPr>
              <a:t>	</a:t>
            </a:r>
            <a:r>
              <a:rPr lang="en-US" sz="1049" kern="0" dirty="0">
                <a:latin typeface="Consolas" panose="020B0609020204030204" pitchFamily="49" charset="0"/>
              </a:rPr>
              <a:t>v0: </a:t>
            </a:r>
            <a:r>
              <a:rPr lang="en-US" sz="1049" kern="0" dirty="0">
                <a:latin typeface="Consolas" panose="020B0609020204030204" pitchFamily="49" charset="0"/>
                <a:cs typeface="Consolas" panose="020B0609020204030204" pitchFamily="49" charset="0"/>
              </a:rPr>
              <a:t>[{ “name”: “animal”, “score”: 0.9765625 }]</a:t>
            </a:r>
          </a:p>
          <a:p>
            <a:pPr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a:t>
            </a:r>
            <a:endParaRPr lang="en-US" sz="1049" dirty="0">
              <a:latin typeface="Consolas" panose="020B0609020204030204" pitchFamily="49" charset="0"/>
            </a:endParaRPr>
          </a:p>
        </p:txBody>
      </p:sp>
      <p:sp>
        <p:nvSpPr>
          <p:cNvPr id="8" name="Rectangle 7"/>
          <p:cNvSpPr/>
          <p:nvPr/>
        </p:nvSpPr>
        <p:spPr>
          <a:xfrm>
            <a:off x="6082563" y="2222823"/>
            <a:ext cx="6459377" cy="3563852"/>
          </a:xfrm>
          <a:prstGeom prst="rect">
            <a:avLst/>
          </a:prstGeom>
        </p:spPr>
        <p:txBody>
          <a:bodyPr wrap="square">
            <a:spAutoFit/>
          </a:bodyPr>
          <a:lstStyle/>
          <a:p>
            <a:pPr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V1: [{ "name": "grass", "confidence": 0.9999992847442627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"outdoor", "confidence": 0.9999072551727295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"cat", "confidence": 0.99954754114151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"raccoon", "confidence": 0.9976195693016052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"grey", "confidence": 0.988935649394989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"animal", "confidence": 0.97904372215271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"standing", "confidence": 0.9632768630981445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"mammal", "confidence": 0.9366017580032349, "hint": "animal"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"aquarium", "confidence": 0.8946959376335144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"green", "confidence": 0.8844101428985596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"grass", "confidence": 0.8332059383392334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"water", "confidence": 0.5618471503257751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"grassy", "confidence": 0.48627158999443054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"lush", "confidence": 0.1874018907546997 },</a:t>
            </a:r>
          </a:p>
          <a:p>
            <a:pPr marL="1865126" lvl="4" defTabSz="914050">
              <a:lnSpc>
                <a:spcPct val="90000"/>
              </a:lnSpc>
              <a:spcAft>
                <a:spcPts val="600"/>
              </a:spcAft>
              <a:defRPr/>
            </a:pPr>
            <a:r>
              <a:rPr lang="en-US" sz="1049" kern="0" dirty="0">
                <a:latin typeface="Consolas" panose="020B0609020204030204" pitchFamily="49" charset="0"/>
                <a:cs typeface="Consolas" panose="020B0609020204030204" pitchFamily="49" charset="0"/>
              </a:rPr>
              <a:t>{ "name": "staring", "confidence": 0.165890634059906 }]</a:t>
            </a:r>
            <a:endParaRPr lang="en-US" sz="1570" dirty="0">
              <a:latin typeface="Segoe UI"/>
            </a:endParaRPr>
          </a:p>
        </p:txBody>
      </p:sp>
      <p:sp>
        <p:nvSpPr>
          <p:cNvPr id="16" name="Rectangle 15"/>
          <p:cNvSpPr/>
          <p:nvPr/>
        </p:nvSpPr>
        <p:spPr bwMode="auto">
          <a:xfrm>
            <a:off x="7970589" y="1953187"/>
            <a:ext cx="3442169" cy="24074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err="1">
              <a:solidFill>
                <a:schemeClr val="tx1"/>
              </a:solidFill>
              <a:latin typeface="Segoe UI"/>
              <a:ea typeface="Segoe UI" pitchFamily="34" charset="0"/>
              <a:cs typeface="Segoe UI" pitchFamily="34" charset="0"/>
            </a:endParaRPr>
          </a:p>
        </p:txBody>
      </p:sp>
      <p:sp>
        <p:nvSpPr>
          <p:cNvPr id="24" name="Title 7"/>
          <p:cNvSpPr txBox="1">
            <a:spLocks/>
          </p:cNvSpPr>
          <p:nvPr/>
        </p:nvSpPr>
        <p:spPr>
          <a:xfrm>
            <a:off x="379447" y="337123"/>
            <a:ext cx="10591884" cy="917444"/>
          </a:xfrm>
          <a:prstGeom prst="rect">
            <a:avLst/>
          </a:prstGeom>
        </p:spPr>
        <p:txBody>
          <a:bodyPr vert="horz" wrap="square" lIns="146283" tIns="91427" rIns="146283" bIns="91427"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sz="4799" dirty="0" err="1">
                <a:gradFill>
                  <a:gsLst>
                    <a:gs pos="1250">
                      <a:srgbClr val="404040"/>
                    </a:gs>
                    <a:gs pos="100000">
                      <a:srgbClr val="404040"/>
                    </a:gs>
                  </a:gsLst>
                  <a:lin ang="5400000" scaled="0"/>
                </a:gradFill>
              </a:rPr>
              <a:t>Wackcoon</a:t>
            </a:r>
            <a:endParaRPr sz="4799" dirty="0">
              <a:gradFill>
                <a:gsLst>
                  <a:gs pos="1250">
                    <a:srgbClr val="404040"/>
                  </a:gs>
                  <a:gs pos="100000">
                    <a:srgbClr val="404040"/>
                  </a:gs>
                </a:gsLst>
                <a:lin ang="5400000" scaled="0"/>
              </a:gradFill>
            </a:endParaRPr>
          </a:p>
        </p:txBody>
      </p:sp>
      <p:pic>
        <p:nvPicPr>
          <p:cNvPr id="3" name="Picture 2"/>
          <p:cNvPicPr>
            <a:picLocks noChangeAspect="1"/>
          </p:cNvPicPr>
          <p:nvPr/>
        </p:nvPicPr>
        <p:blipFill>
          <a:blip r:embed="rId3"/>
          <a:stretch>
            <a:fillRect/>
          </a:stretch>
        </p:blipFill>
        <p:spPr>
          <a:xfrm>
            <a:off x="433678" y="1551789"/>
            <a:ext cx="2210548" cy="31531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p:cNvPicPr>
            <a:picLocks noChangeAspect="1"/>
          </p:cNvPicPr>
          <p:nvPr/>
        </p:nvPicPr>
        <p:blipFill>
          <a:blip r:embed="rId4"/>
          <a:stretch>
            <a:fillRect/>
          </a:stretch>
        </p:blipFill>
        <p:spPr>
          <a:xfrm>
            <a:off x="2843673" y="1573903"/>
            <a:ext cx="2831717" cy="313102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p:cNvPicPr>
            <a:picLocks noChangeAspect="1"/>
          </p:cNvPicPr>
          <p:nvPr/>
        </p:nvPicPr>
        <p:blipFill>
          <a:blip r:embed="rId5"/>
          <a:stretch>
            <a:fillRect/>
          </a:stretch>
        </p:blipFill>
        <p:spPr>
          <a:xfrm>
            <a:off x="1003098" y="4812248"/>
            <a:ext cx="3933917" cy="13746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660454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42" presetClass="path" presetSubtype="0" decel="100000" fill="hold" nodeType="withEffect">
                                  <p:stCondLst>
                                    <p:cond delay="0"/>
                                  </p:stCondLst>
                                  <p:childTnLst>
                                    <p:animMotion origin="layout" path="M -4.34006E-6 -0.03563 L -4.34006E-6 -3.23196E-6 " pathEditMode="relative" rAng="0" ptsTypes="AA">
                                      <p:cBhvr>
                                        <p:cTn id="9" dur="500" fill="hold"/>
                                        <p:tgtEl>
                                          <p:spTgt spid="11"/>
                                        </p:tgtEl>
                                        <p:attrNameLst>
                                          <p:attrName>ppt_x</p:attrName>
                                          <p:attrName>ppt_y</p:attrName>
                                        </p:attrNameLst>
                                      </p:cBhvr>
                                      <p:rCtr x="0" y="1770"/>
                                    </p:animMotion>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nodePh="1">
                                  <p:stCondLst>
                                    <p:cond delay="0"/>
                                  </p:stCondLst>
                                  <p:endCondLst>
                                    <p:cond evt="begin" delay="0">
                                      <p:tn val="19"/>
                                    </p:cond>
                                  </p:end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childTnLst>
                          </p:cTn>
                        </p:par>
                        <p:par>
                          <p:cTn id="22" fill="hold">
                            <p:stCondLst>
                              <p:cond delay="500"/>
                            </p:stCondLst>
                            <p:childTnLst>
                              <p:par>
                                <p:cTn id="23" presetID="22" presetClass="entr" presetSubtype="4"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down)">
                                      <p:cBhvr>
                                        <p:cTn id="25" dur="500"/>
                                        <p:tgtEl>
                                          <p:spTgt spid="3"/>
                                        </p:tgtEl>
                                      </p:cBhvr>
                                    </p:animEffect>
                                  </p:childTnLst>
                                </p:cTn>
                              </p:par>
                            </p:childTnLst>
                          </p:cTn>
                        </p:par>
                        <p:par>
                          <p:cTn id="26" fill="hold">
                            <p:stCondLst>
                              <p:cond delay="1000"/>
                            </p:stCondLst>
                            <p:childTnLst>
                              <p:par>
                                <p:cTn id="27" presetID="22" presetClass="entr" presetSubtype="4" fill="hold"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wipe(down)">
                                      <p:cBhvr>
                                        <p:cTn id="29" dur="500"/>
                                        <p:tgtEl>
                                          <p:spTgt spid="4"/>
                                        </p:tgtEl>
                                      </p:cBhvr>
                                    </p:animEffect>
                                  </p:childTnLst>
                                </p:cTn>
                              </p:par>
                            </p:childTnLst>
                          </p:cTn>
                        </p:par>
                        <p:par>
                          <p:cTn id="30" fill="hold">
                            <p:stCondLst>
                              <p:cond delay="1500"/>
                            </p:stCondLst>
                            <p:childTnLst>
                              <p:par>
                                <p:cTn id="31" presetID="22" presetClass="entr" presetSubtype="4" fill="hold" nodeType="after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wipe(down)">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8" grpId="0"/>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11500" dirty="0"/>
              <a:t>Demo</a:t>
            </a:r>
          </a:p>
        </p:txBody>
      </p:sp>
      <p:grpSp>
        <p:nvGrpSpPr>
          <p:cNvPr id="122" name="Group 121"/>
          <p:cNvGrpSpPr/>
          <p:nvPr/>
        </p:nvGrpSpPr>
        <p:grpSpPr>
          <a:xfrm>
            <a:off x="7056437" y="1058862"/>
            <a:ext cx="4187064" cy="5029200"/>
            <a:chOff x="2103437" y="3649986"/>
            <a:chExt cx="1828800" cy="2365375"/>
          </a:xfrm>
        </p:grpSpPr>
        <p:grpSp>
          <p:nvGrpSpPr>
            <p:cNvPr id="97" name="Group 96"/>
            <p:cNvGrpSpPr/>
            <p:nvPr/>
          </p:nvGrpSpPr>
          <p:grpSpPr>
            <a:xfrm>
              <a:off x="2103437" y="3649986"/>
              <a:ext cx="1828800" cy="2365375"/>
              <a:chOff x="3322638" y="3649663"/>
              <a:chExt cx="1828800" cy="2365375"/>
            </a:xfrm>
          </p:grpSpPr>
          <p:sp>
            <p:nvSpPr>
              <p:cNvPr id="11" name="AutoShape 3"/>
              <p:cNvSpPr>
                <a:spLocks noChangeAspect="1" noChangeArrowheads="1" noTextEdit="1"/>
              </p:cNvSpPr>
              <p:nvPr/>
            </p:nvSpPr>
            <p:spPr bwMode="auto">
              <a:xfrm>
                <a:off x="3322638" y="3649663"/>
                <a:ext cx="1828800" cy="236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2" name="Rectangle 5"/>
              <p:cNvSpPr>
                <a:spLocks noChangeArrowheads="1"/>
              </p:cNvSpPr>
              <p:nvPr/>
            </p:nvSpPr>
            <p:spPr bwMode="auto">
              <a:xfrm>
                <a:off x="3322638" y="3649663"/>
                <a:ext cx="1828800" cy="1495425"/>
              </a:xfrm>
              <a:prstGeom prst="rect">
                <a:avLst/>
              </a:pr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3" name="Rectangle 6"/>
              <p:cNvSpPr>
                <a:spLocks noChangeArrowheads="1"/>
              </p:cNvSpPr>
              <p:nvPr/>
            </p:nvSpPr>
            <p:spPr bwMode="auto">
              <a:xfrm>
                <a:off x="3322638" y="5145088"/>
                <a:ext cx="1828800" cy="86995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 name="Freeform 7"/>
              <p:cNvSpPr>
                <a:spLocks/>
              </p:cNvSpPr>
              <p:nvPr/>
            </p:nvSpPr>
            <p:spPr bwMode="auto">
              <a:xfrm>
                <a:off x="3468688" y="3913188"/>
                <a:ext cx="1538288" cy="1231900"/>
              </a:xfrm>
              <a:custGeom>
                <a:avLst/>
                <a:gdLst>
                  <a:gd name="T0" fmla="*/ 969 w 969"/>
                  <a:gd name="T1" fmla="*/ 615 h 776"/>
                  <a:gd name="T2" fmla="*/ 969 w 969"/>
                  <a:gd name="T3" fmla="*/ 0 h 776"/>
                  <a:gd name="T4" fmla="*/ 0 w 969"/>
                  <a:gd name="T5" fmla="*/ 0 h 776"/>
                  <a:gd name="T6" fmla="*/ 0 w 969"/>
                  <a:gd name="T7" fmla="*/ 615 h 776"/>
                  <a:gd name="T8" fmla="*/ 459 w 969"/>
                  <a:gd name="T9" fmla="*/ 650 h 776"/>
                  <a:gd name="T10" fmla="*/ 440 w 969"/>
                  <a:gd name="T11" fmla="*/ 755 h 776"/>
                  <a:gd name="T12" fmla="*/ 322 w 969"/>
                  <a:gd name="T13" fmla="*/ 755 h 776"/>
                  <a:gd name="T14" fmla="*/ 322 w 969"/>
                  <a:gd name="T15" fmla="*/ 776 h 776"/>
                  <a:gd name="T16" fmla="*/ 647 w 969"/>
                  <a:gd name="T17" fmla="*/ 776 h 776"/>
                  <a:gd name="T18" fmla="*/ 647 w 969"/>
                  <a:gd name="T19" fmla="*/ 755 h 776"/>
                  <a:gd name="T20" fmla="*/ 529 w 969"/>
                  <a:gd name="T21" fmla="*/ 755 h 776"/>
                  <a:gd name="T22" fmla="*/ 510 w 969"/>
                  <a:gd name="T23" fmla="*/ 650 h 776"/>
                  <a:gd name="T24" fmla="*/ 969 w 969"/>
                  <a:gd name="T25" fmla="*/ 615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69" h="776">
                    <a:moveTo>
                      <a:pt x="969" y="615"/>
                    </a:moveTo>
                    <a:lnTo>
                      <a:pt x="969" y="0"/>
                    </a:lnTo>
                    <a:lnTo>
                      <a:pt x="0" y="0"/>
                    </a:lnTo>
                    <a:lnTo>
                      <a:pt x="0" y="615"/>
                    </a:lnTo>
                    <a:lnTo>
                      <a:pt x="459" y="650"/>
                    </a:lnTo>
                    <a:lnTo>
                      <a:pt x="440" y="755"/>
                    </a:lnTo>
                    <a:lnTo>
                      <a:pt x="322" y="755"/>
                    </a:lnTo>
                    <a:lnTo>
                      <a:pt x="322" y="776"/>
                    </a:lnTo>
                    <a:lnTo>
                      <a:pt x="647" y="776"/>
                    </a:lnTo>
                    <a:lnTo>
                      <a:pt x="647" y="755"/>
                    </a:lnTo>
                    <a:lnTo>
                      <a:pt x="529" y="755"/>
                    </a:lnTo>
                    <a:lnTo>
                      <a:pt x="510" y="650"/>
                    </a:lnTo>
                    <a:lnTo>
                      <a:pt x="969" y="615"/>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 name="Rectangle 15"/>
              <p:cNvSpPr>
                <a:spLocks noChangeArrowheads="1"/>
              </p:cNvSpPr>
              <p:nvPr/>
            </p:nvSpPr>
            <p:spPr bwMode="auto">
              <a:xfrm>
                <a:off x="4168776" y="4273551"/>
                <a:ext cx="30163" cy="30163"/>
              </a:xfrm>
              <a:prstGeom prst="rect">
                <a:avLst/>
              </a:prstGeom>
              <a:solidFill>
                <a:srgbClr val="FCED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4" name="Rectangle 17"/>
              <p:cNvSpPr>
                <a:spLocks noChangeArrowheads="1"/>
              </p:cNvSpPr>
              <p:nvPr/>
            </p:nvSpPr>
            <p:spPr bwMode="auto">
              <a:xfrm>
                <a:off x="4168776" y="4344988"/>
                <a:ext cx="30163" cy="31750"/>
              </a:xfrm>
              <a:prstGeom prst="rect">
                <a:avLst/>
              </a:prstGeom>
              <a:solidFill>
                <a:srgbClr val="76BB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7" name="Rectangle 20"/>
              <p:cNvSpPr>
                <a:spLocks noChangeArrowheads="1"/>
              </p:cNvSpPr>
              <p:nvPr/>
            </p:nvSpPr>
            <p:spPr bwMode="auto">
              <a:xfrm>
                <a:off x="4203701" y="4273551"/>
                <a:ext cx="31750" cy="30163"/>
              </a:xfrm>
              <a:prstGeom prst="rect">
                <a:avLst/>
              </a:prstGeom>
              <a:solidFill>
                <a:srgbClr val="FCED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8" name="Rectangle 21"/>
              <p:cNvSpPr>
                <a:spLocks noChangeArrowheads="1"/>
              </p:cNvSpPr>
              <p:nvPr/>
            </p:nvSpPr>
            <p:spPr bwMode="auto">
              <a:xfrm>
                <a:off x="4240213" y="4273551"/>
                <a:ext cx="31750" cy="30163"/>
              </a:xfrm>
              <a:prstGeom prst="rect">
                <a:avLst/>
              </a:prstGeom>
              <a:solidFill>
                <a:srgbClr val="FCED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2" name="Rectangle 25"/>
              <p:cNvSpPr>
                <a:spLocks noChangeArrowheads="1"/>
              </p:cNvSpPr>
              <p:nvPr/>
            </p:nvSpPr>
            <p:spPr bwMode="auto">
              <a:xfrm>
                <a:off x="4275138" y="4308476"/>
                <a:ext cx="31750" cy="31750"/>
              </a:xfrm>
              <a:prstGeom prst="rect">
                <a:avLst/>
              </a:prstGeom>
              <a:solidFill>
                <a:srgbClr val="76BB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 name="Rectangle 27"/>
              <p:cNvSpPr>
                <a:spLocks noChangeArrowheads="1"/>
              </p:cNvSpPr>
              <p:nvPr/>
            </p:nvSpPr>
            <p:spPr bwMode="auto">
              <a:xfrm>
                <a:off x="4275138" y="4379913"/>
                <a:ext cx="31750" cy="31750"/>
              </a:xfrm>
              <a:prstGeom prst="rect">
                <a:avLst/>
              </a:prstGeom>
              <a:solidFill>
                <a:srgbClr val="76BB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 name="Rectangle 28"/>
              <p:cNvSpPr>
                <a:spLocks noChangeArrowheads="1"/>
              </p:cNvSpPr>
              <p:nvPr/>
            </p:nvSpPr>
            <p:spPr bwMode="auto">
              <a:xfrm>
                <a:off x="4275138" y="4416426"/>
                <a:ext cx="31750" cy="30163"/>
              </a:xfrm>
              <a:prstGeom prst="rect">
                <a:avLst/>
              </a:prstGeom>
              <a:solidFill>
                <a:srgbClr val="76BB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 name="Rectangle 29"/>
              <p:cNvSpPr>
                <a:spLocks noChangeArrowheads="1"/>
              </p:cNvSpPr>
              <p:nvPr/>
            </p:nvSpPr>
            <p:spPr bwMode="auto">
              <a:xfrm>
                <a:off x="3594101" y="5226051"/>
                <a:ext cx="1287463" cy="387350"/>
              </a:xfrm>
              <a:prstGeom prst="rect">
                <a:avLst/>
              </a:prstGeom>
              <a:solidFill>
                <a:srgbClr val="0082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7" name="Rectangle 30"/>
              <p:cNvSpPr>
                <a:spLocks noChangeArrowheads="1"/>
              </p:cNvSpPr>
              <p:nvPr/>
            </p:nvSpPr>
            <p:spPr bwMode="auto">
              <a:xfrm>
                <a:off x="3644901"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8" name="Rectangle 31"/>
              <p:cNvSpPr>
                <a:spLocks noChangeArrowheads="1"/>
              </p:cNvSpPr>
              <p:nvPr/>
            </p:nvSpPr>
            <p:spPr bwMode="auto">
              <a:xfrm>
                <a:off x="3725863"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9" name="Rectangle 32"/>
              <p:cNvSpPr>
                <a:spLocks noChangeArrowheads="1"/>
              </p:cNvSpPr>
              <p:nvPr/>
            </p:nvSpPr>
            <p:spPr bwMode="auto">
              <a:xfrm>
                <a:off x="3806826"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0" name="Rectangle 33"/>
              <p:cNvSpPr>
                <a:spLocks noChangeArrowheads="1"/>
              </p:cNvSpPr>
              <p:nvPr/>
            </p:nvSpPr>
            <p:spPr bwMode="auto">
              <a:xfrm>
                <a:off x="3887788"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1" name="Rectangle 34"/>
              <p:cNvSpPr>
                <a:spLocks noChangeArrowheads="1"/>
              </p:cNvSpPr>
              <p:nvPr/>
            </p:nvSpPr>
            <p:spPr bwMode="auto">
              <a:xfrm>
                <a:off x="3968751"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2" name="Rectangle 35"/>
              <p:cNvSpPr>
                <a:spLocks noChangeArrowheads="1"/>
              </p:cNvSpPr>
              <p:nvPr/>
            </p:nvSpPr>
            <p:spPr bwMode="auto">
              <a:xfrm>
                <a:off x="4049713"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3" name="Rectangle 36"/>
              <p:cNvSpPr>
                <a:spLocks noChangeArrowheads="1"/>
              </p:cNvSpPr>
              <p:nvPr/>
            </p:nvSpPr>
            <p:spPr bwMode="auto">
              <a:xfrm>
                <a:off x="4130676" y="5267326"/>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4" name="Rectangle 37"/>
              <p:cNvSpPr>
                <a:spLocks noChangeArrowheads="1"/>
              </p:cNvSpPr>
              <p:nvPr/>
            </p:nvSpPr>
            <p:spPr bwMode="auto">
              <a:xfrm>
                <a:off x="4211638"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5" name="Rectangle 38"/>
              <p:cNvSpPr>
                <a:spLocks noChangeArrowheads="1"/>
              </p:cNvSpPr>
              <p:nvPr/>
            </p:nvSpPr>
            <p:spPr bwMode="auto">
              <a:xfrm>
                <a:off x="4292601" y="5267326"/>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6" name="Rectangle 39"/>
              <p:cNvSpPr>
                <a:spLocks noChangeArrowheads="1"/>
              </p:cNvSpPr>
              <p:nvPr/>
            </p:nvSpPr>
            <p:spPr bwMode="auto">
              <a:xfrm>
                <a:off x="4375151"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7" name="Rectangle 40"/>
              <p:cNvSpPr>
                <a:spLocks noChangeArrowheads="1"/>
              </p:cNvSpPr>
              <p:nvPr/>
            </p:nvSpPr>
            <p:spPr bwMode="auto">
              <a:xfrm>
                <a:off x="4454526" y="5267326"/>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8" name="Rectangle 41"/>
              <p:cNvSpPr>
                <a:spLocks noChangeArrowheads="1"/>
              </p:cNvSpPr>
              <p:nvPr/>
            </p:nvSpPr>
            <p:spPr bwMode="auto">
              <a:xfrm>
                <a:off x="4537076"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9" name="Rectangle 42"/>
              <p:cNvSpPr>
                <a:spLocks noChangeArrowheads="1"/>
              </p:cNvSpPr>
              <p:nvPr/>
            </p:nvSpPr>
            <p:spPr bwMode="auto">
              <a:xfrm>
                <a:off x="4616451" y="5267326"/>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0" name="Rectangle 43"/>
              <p:cNvSpPr>
                <a:spLocks noChangeArrowheads="1"/>
              </p:cNvSpPr>
              <p:nvPr/>
            </p:nvSpPr>
            <p:spPr bwMode="auto">
              <a:xfrm>
                <a:off x="4699001"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1" name="Rectangle 44"/>
              <p:cNvSpPr>
                <a:spLocks noChangeArrowheads="1"/>
              </p:cNvSpPr>
              <p:nvPr/>
            </p:nvSpPr>
            <p:spPr bwMode="auto">
              <a:xfrm>
                <a:off x="4779963"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2" name="Rectangle 45"/>
              <p:cNvSpPr>
                <a:spLocks noChangeArrowheads="1"/>
              </p:cNvSpPr>
              <p:nvPr/>
            </p:nvSpPr>
            <p:spPr bwMode="auto">
              <a:xfrm>
                <a:off x="3644901"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3" name="Rectangle 46"/>
              <p:cNvSpPr>
                <a:spLocks noChangeArrowheads="1"/>
              </p:cNvSpPr>
              <p:nvPr/>
            </p:nvSpPr>
            <p:spPr bwMode="auto">
              <a:xfrm>
                <a:off x="3725863"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4" name="Rectangle 47"/>
              <p:cNvSpPr>
                <a:spLocks noChangeArrowheads="1"/>
              </p:cNvSpPr>
              <p:nvPr/>
            </p:nvSpPr>
            <p:spPr bwMode="auto">
              <a:xfrm>
                <a:off x="3806826"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5" name="Rectangle 48"/>
              <p:cNvSpPr>
                <a:spLocks noChangeArrowheads="1"/>
              </p:cNvSpPr>
              <p:nvPr/>
            </p:nvSpPr>
            <p:spPr bwMode="auto">
              <a:xfrm>
                <a:off x="3887788"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6" name="Rectangle 49"/>
              <p:cNvSpPr>
                <a:spLocks noChangeArrowheads="1"/>
              </p:cNvSpPr>
              <p:nvPr/>
            </p:nvSpPr>
            <p:spPr bwMode="auto">
              <a:xfrm>
                <a:off x="3968751"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7" name="Rectangle 50"/>
              <p:cNvSpPr>
                <a:spLocks noChangeArrowheads="1"/>
              </p:cNvSpPr>
              <p:nvPr/>
            </p:nvSpPr>
            <p:spPr bwMode="auto">
              <a:xfrm>
                <a:off x="4049713"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8" name="Rectangle 51"/>
              <p:cNvSpPr>
                <a:spLocks noChangeArrowheads="1"/>
              </p:cNvSpPr>
              <p:nvPr/>
            </p:nvSpPr>
            <p:spPr bwMode="auto">
              <a:xfrm>
                <a:off x="4130676" y="5351463"/>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9" name="Rectangle 52"/>
              <p:cNvSpPr>
                <a:spLocks noChangeArrowheads="1"/>
              </p:cNvSpPr>
              <p:nvPr/>
            </p:nvSpPr>
            <p:spPr bwMode="auto">
              <a:xfrm>
                <a:off x="4211638"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0" name="Rectangle 53"/>
              <p:cNvSpPr>
                <a:spLocks noChangeArrowheads="1"/>
              </p:cNvSpPr>
              <p:nvPr/>
            </p:nvSpPr>
            <p:spPr bwMode="auto">
              <a:xfrm>
                <a:off x="4292601" y="5351463"/>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1" name="Rectangle 54"/>
              <p:cNvSpPr>
                <a:spLocks noChangeArrowheads="1"/>
              </p:cNvSpPr>
              <p:nvPr/>
            </p:nvSpPr>
            <p:spPr bwMode="auto">
              <a:xfrm>
                <a:off x="4375151"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2" name="Rectangle 55"/>
              <p:cNvSpPr>
                <a:spLocks noChangeArrowheads="1"/>
              </p:cNvSpPr>
              <p:nvPr/>
            </p:nvSpPr>
            <p:spPr bwMode="auto">
              <a:xfrm>
                <a:off x="4454526" y="5351463"/>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3" name="Rectangle 56"/>
              <p:cNvSpPr>
                <a:spLocks noChangeArrowheads="1"/>
              </p:cNvSpPr>
              <p:nvPr/>
            </p:nvSpPr>
            <p:spPr bwMode="auto">
              <a:xfrm>
                <a:off x="4537076"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4" name="Rectangle 57"/>
              <p:cNvSpPr>
                <a:spLocks noChangeArrowheads="1"/>
              </p:cNvSpPr>
              <p:nvPr/>
            </p:nvSpPr>
            <p:spPr bwMode="auto">
              <a:xfrm>
                <a:off x="4616451" y="5351463"/>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5" name="Rectangle 58"/>
              <p:cNvSpPr>
                <a:spLocks noChangeArrowheads="1"/>
              </p:cNvSpPr>
              <p:nvPr/>
            </p:nvSpPr>
            <p:spPr bwMode="auto">
              <a:xfrm>
                <a:off x="4699001"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6" name="Rectangle 59"/>
              <p:cNvSpPr>
                <a:spLocks noChangeArrowheads="1"/>
              </p:cNvSpPr>
              <p:nvPr/>
            </p:nvSpPr>
            <p:spPr bwMode="auto">
              <a:xfrm>
                <a:off x="4779963"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7" name="Rectangle 60"/>
              <p:cNvSpPr>
                <a:spLocks noChangeArrowheads="1"/>
              </p:cNvSpPr>
              <p:nvPr/>
            </p:nvSpPr>
            <p:spPr bwMode="auto">
              <a:xfrm>
                <a:off x="3644901"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8" name="Rectangle 61"/>
              <p:cNvSpPr>
                <a:spLocks noChangeArrowheads="1"/>
              </p:cNvSpPr>
              <p:nvPr/>
            </p:nvSpPr>
            <p:spPr bwMode="auto">
              <a:xfrm>
                <a:off x="3725863"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9" name="Rectangle 62"/>
              <p:cNvSpPr>
                <a:spLocks noChangeArrowheads="1"/>
              </p:cNvSpPr>
              <p:nvPr/>
            </p:nvSpPr>
            <p:spPr bwMode="auto">
              <a:xfrm>
                <a:off x="3806826"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0" name="Rectangle 63"/>
              <p:cNvSpPr>
                <a:spLocks noChangeArrowheads="1"/>
              </p:cNvSpPr>
              <p:nvPr/>
            </p:nvSpPr>
            <p:spPr bwMode="auto">
              <a:xfrm>
                <a:off x="3887788"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1" name="Rectangle 64"/>
              <p:cNvSpPr>
                <a:spLocks noChangeArrowheads="1"/>
              </p:cNvSpPr>
              <p:nvPr/>
            </p:nvSpPr>
            <p:spPr bwMode="auto">
              <a:xfrm>
                <a:off x="3968751"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2" name="Rectangle 65"/>
              <p:cNvSpPr>
                <a:spLocks noChangeArrowheads="1"/>
              </p:cNvSpPr>
              <p:nvPr/>
            </p:nvSpPr>
            <p:spPr bwMode="auto">
              <a:xfrm>
                <a:off x="4049713"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3" name="Rectangle 66"/>
              <p:cNvSpPr>
                <a:spLocks noChangeArrowheads="1"/>
              </p:cNvSpPr>
              <p:nvPr/>
            </p:nvSpPr>
            <p:spPr bwMode="auto">
              <a:xfrm>
                <a:off x="4130676" y="5437188"/>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4" name="Rectangle 67"/>
              <p:cNvSpPr>
                <a:spLocks noChangeArrowheads="1"/>
              </p:cNvSpPr>
              <p:nvPr/>
            </p:nvSpPr>
            <p:spPr bwMode="auto">
              <a:xfrm>
                <a:off x="4211638"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5" name="Rectangle 68"/>
              <p:cNvSpPr>
                <a:spLocks noChangeArrowheads="1"/>
              </p:cNvSpPr>
              <p:nvPr/>
            </p:nvSpPr>
            <p:spPr bwMode="auto">
              <a:xfrm>
                <a:off x="4292601" y="5437188"/>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6" name="Rectangle 69"/>
              <p:cNvSpPr>
                <a:spLocks noChangeArrowheads="1"/>
              </p:cNvSpPr>
              <p:nvPr/>
            </p:nvSpPr>
            <p:spPr bwMode="auto">
              <a:xfrm>
                <a:off x="4375151"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7" name="Rectangle 70"/>
              <p:cNvSpPr>
                <a:spLocks noChangeArrowheads="1"/>
              </p:cNvSpPr>
              <p:nvPr/>
            </p:nvSpPr>
            <p:spPr bwMode="auto">
              <a:xfrm>
                <a:off x="4454526" y="5437188"/>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8" name="Rectangle 71"/>
              <p:cNvSpPr>
                <a:spLocks noChangeArrowheads="1"/>
              </p:cNvSpPr>
              <p:nvPr/>
            </p:nvSpPr>
            <p:spPr bwMode="auto">
              <a:xfrm>
                <a:off x="4537076"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9" name="Rectangle 72"/>
              <p:cNvSpPr>
                <a:spLocks noChangeArrowheads="1"/>
              </p:cNvSpPr>
              <p:nvPr/>
            </p:nvSpPr>
            <p:spPr bwMode="auto">
              <a:xfrm>
                <a:off x="4616451" y="5437188"/>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0" name="Rectangle 73"/>
              <p:cNvSpPr>
                <a:spLocks noChangeArrowheads="1"/>
              </p:cNvSpPr>
              <p:nvPr/>
            </p:nvSpPr>
            <p:spPr bwMode="auto">
              <a:xfrm>
                <a:off x="4699001"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1" name="Rectangle 74"/>
              <p:cNvSpPr>
                <a:spLocks noChangeArrowheads="1"/>
              </p:cNvSpPr>
              <p:nvPr/>
            </p:nvSpPr>
            <p:spPr bwMode="auto">
              <a:xfrm>
                <a:off x="4779963"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2" name="Rectangle 75"/>
              <p:cNvSpPr>
                <a:spLocks noChangeArrowheads="1"/>
              </p:cNvSpPr>
              <p:nvPr/>
            </p:nvSpPr>
            <p:spPr bwMode="auto">
              <a:xfrm>
                <a:off x="3644901"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3" name="Rectangle 76"/>
              <p:cNvSpPr>
                <a:spLocks noChangeArrowheads="1"/>
              </p:cNvSpPr>
              <p:nvPr/>
            </p:nvSpPr>
            <p:spPr bwMode="auto">
              <a:xfrm>
                <a:off x="3725863"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4" name="Rectangle 77"/>
              <p:cNvSpPr>
                <a:spLocks noChangeArrowheads="1"/>
              </p:cNvSpPr>
              <p:nvPr/>
            </p:nvSpPr>
            <p:spPr bwMode="auto">
              <a:xfrm>
                <a:off x="3806826"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5" name="Rectangle 78"/>
              <p:cNvSpPr>
                <a:spLocks noChangeArrowheads="1"/>
              </p:cNvSpPr>
              <p:nvPr/>
            </p:nvSpPr>
            <p:spPr bwMode="auto">
              <a:xfrm>
                <a:off x="3887788"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6" name="Rectangle 79"/>
              <p:cNvSpPr>
                <a:spLocks noChangeArrowheads="1"/>
              </p:cNvSpPr>
              <p:nvPr/>
            </p:nvSpPr>
            <p:spPr bwMode="auto">
              <a:xfrm>
                <a:off x="4537076"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7" name="Rectangle 80"/>
              <p:cNvSpPr>
                <a:spLocks noChangeArrowheads="1"/>
              </p:cNvSpPr>
              <p:nvPr/>
            </p:nvSpPr>
            <p:spPr bwMode="auto">
              <a:xfrm>
                <a:off x="4616451" y="5522913"/>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8" name="Rectangle 81"/>
              <p:cNvSpPr>
                <a:spLocks noChangeArrowheads="1"/>
              </p:cNvSpPr>
              <p:nvPr/>
            </p:nvSpPr>
            <p:spPr bwMode="auto">
              <a:xfrm>
                <a:off x="4699001"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9" name="Rectangle 82"/>
              <p:cNvSpPr>
                <a:spLocks noChangeArrowheads="1"/>
              </p:cNvSpPr>
              <p:nvPr/>
            </p:nvSpPr>
            <p:spPr bwMode="auto">
              <a:xfrm>
                <a:off x="4779963"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0" name="Rectangle 83"/>
              <p:cNvSpPr>
                <a:spLocks noChangeArrowheads="1"/>
              </p:cNvSpPr>
              <p:nvPr/>
            </p:nvSpPr>
            <p:spPr bwMode="auto">
              <a:xfrm>
                <a:off x="3968751" y="5522913"/>
                <a:ext cx="536575"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1" name="Freeform 84"/>
              <p:cNvSpPr>
                <a:spLocks/>
              </p:cNvSpPr>
              <p:nvPr/>
            </p:nvSpPr>
            <p:spPr bwMode="auto">
              <a:xfrm>
                <a:off x="4389438" y="5435601"/>
                <a:ext cx="431800" cy="534988"/>
              </a:xfrm>
              <a:custGeom>
                <a:avLst/>
                <a:gdLst>
                  <a:gd name="T0" fmla="*/ 547 w 577"/>
                  <a:gd name="T1" fmla="*/ 182 h 717"/>
                  <a:gd name="T2" fmla="*/ 495 w 577"/>
                  <a:gd name="T3" fmla="*/ 205 h 717"/>
                  <a:gd name="T4" fmla="*/ 413 w 577"/>
                  <a:gd name="T5" fmla="*/ 412 h 717"/>
                  <a:gd name="T6" fmla="*/ 395 w 577"/>
                  <a:gd name="T7" fmla="*/ 405 h 717"/>
                  <a:gd name="T8" fmla="*/ 493 w 577"/>
                  <a:gd name="T9" fmla="*/ 157 h 717"/>
                  <a:gd name="T10" fmla="*/ 492 w 577"/>
                  <a:gd name="T11" fmla="*/ 157 h 717"/>
                  <a:gd name="T12" fmla="*/ 470 w 577"/>
                  <a:gd name="T13" fmla="*/ 106 h 717"/>
                  <a:gd name="T14" fmla="*/ 419 w 577"/>
                  <a:gd name="T15" fmla="*/ 128 h 717"/>
                  <a:gd name="T16" fmla="*/ 419 w 577"/>
                  <a:gd name="T17" fmla="*/ 128 h 717"/>
                  <a:gd name="T18" fmla="*/ 330 w 577"/>
                  <a:gd name="T19" fmla="*/ 354 h 717"/>
                  <a:gd name="T20" fmla="*/ 311 w 577"/>
                  <a:gd name="T21" fmla="*/ 347 h 717"/>
                  <a:gd name="T22" fmla="*/ 425 w 577"/>
                  <a:gd name="T23" fmla="*/ 59 h 717"/>
                  <a:gd name="T24" fmla="*/ 402 w 577"/>
                  <a:gd name="T25" fmla="*/ 8 h 717"/>
                  <a:gd name="T26" fmla="*/ 351 w 577"/>
                  <a:gd name="T27" fmla="*/ 30 h 717"/>
                  <a:gd name="T28" fmla="*/ 246 w 577"/>
                  <a:gd name="T29" fmla="*/ 296 h 717"/>
                  <a:gd name="T30" fmla="*/ 227 w 577"/>
                  <a:gd name="T31" fmla="*/ 289 h 717"/>
                  <a:gd name="T32" fmla="*/ 270 w 577"/>
                  <a:gd name="T33" fmla="*/ 182 h 717"/>
                  <a:gd name="T34" fmla="*/ 270 w 577"/>
                  <a:gd name="T35" fmla="*/ 51 h 717"/>
                  <a:gd name="T36" fmla="*/ 230 w 577"/>
                  <a:gd name="T37" fmla="*/ 11 h 717"/>
                  <a:gd name="T38" fmla="*/ 190 w 577"/>
                  <a:gd name="T39" fmla="*/ 51 h 717"/>
                  <a:gd name="T40" fmla="*/ 190 w 577"/>
                  <a:gd name="T41" fmla="*/ 167 h 717"/>
                  <a:gd name="T42" fmla="*/ 113 w 577"/>
                  <a:gd name="T43" fmla="*/ 363 h 717"/>
                  <a:gd name="T44" fmla="*/ 82 w 577"/>
                  <a:gd name="T45" fmla="*/ 202 h 717"/>
                  <a:gd name="T46" fmla="*/ 36 w 577"/>
                  <a:gd name="T47" fmla="*/ 171 h 717"/>
                  <a:gd name="T48" fmla="*/ 4 w 577"/>
                  <a:gd name="T49" fmla="*/ 217 h 717"/>
                  <a:gd name="T50" fmla="*/ 59 w 577"/>
                  <a:gd name="T51" fmla="*/ 500 h 717"/>
                  <a:gd name="T52" fmla="*/ 170 w 577"/>
                  <a:gd name="T53" fmla="*/ 649 h 717"/>
                  <a:gd name="T54" fmla="*/ 184 w 577"/>
                  <a:gd name="T55" fmla="*/ 717 h 717"/>
                  <a:gd name="T56" fmla="*/ 441 w 577"/>
                  <a:gd name="T57" fmla="*/ 679 h 717"/>
                  <a:gd name="T58" fmla="*/ 425 w 577"/>
                  <a:gd name="T59" fmla="*/ 599 h 717"/>
                  <a:gd name="T60" fmla="*/ 569 w 577"/>
                  <a:gd name="T61" fmla="*/ 234 h 717"/>
                  <a:gd name="T62" fmla="*/ 547 w 577"/>
                  <a:gd name="T63" fmla="*/ 18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7" h="717">
                    <a:moveTo>
                      <a:pt x="547" y="182"/>
                    </a:moveTo>
                    <a:cubicBezTo>
                      <a:pt x="526" y="174"/>
                      <a:pt x="503" y="184"/>
                      <a:pt x="495" y="205"/>
                    </a:cubicBezTo>
                    <a:cubicBezTo>
                      <a:pt x="413" y="412"/>
                      <a:pt x="413" y="412"/>
                      <a:pt x="413" y="412"/>
                    </a:cubicBezTo>
                    <a:cubicBezTo>
                      <a:pt x="395" y="405"/>
                      <a:pt x="395" y="405"/>
                      <a:pt x="395" y="405"/>
                    </a:cubicBezTo>
                    <a:cubicBezTo>
                      <a:pt x="493" y="157"/>
                      <a:pt x="493" y="157"/>
                      <a:pt x="493" y="157"/>
                    </a:cubicBezTo>
                    <a:cubicBezTo>
                      <a:pt x="492" y="157"/>
                      <a:pt x="492" y="157"/>
                      <a:pt x="492" y="157"/>
                    </a:cubicBezTo>
                    <a:cubicBezTo>
                      <a:pt x="500" y="137"/>
                      <a:pt x="490" y="114"/>
                      <a:pt x="470" y="106"/>
                    </a:cubicBezTo>
                    <a:cubicBezTo>
                      <a:pt x="450" y="98"/>
                      <a:pt x="427" y="108"/>
                      <a:pt x="419" y="128"/>
                    </a:cubicBezTo>
                    <a:cubicBezTo>
                      <a:pt x="419" y="128"/>
                      <a:pt x="419" y="128"/>
                      <a:pt x="419" y="128"/>
                    </a:cubicBezTo>
                    <a:cubicBezTo>
                      <a:pt x="330" y="354"/>
                      <a:pt x="330" y="354"/>
                      <a:pt x="330" y="354"/>
                    </a:cubicBezTo>
                    <a:cubicBezTo>
                      <a:pt x="311" y="347"/>
                      <a:pt x="311" y="347"/>
                      <a:pt x="311" y="347"/>
                    </a:cubicBezTo>
                    <a:cubicBezTo>
                      <a:pt x="425" y="59"/>
                      <a:pt x="425" y="59"/>
                      <a:pt x="425" y="59"/>
                    </a:cubicBezTo>
                    <a:cubicBezTo>
                      <a:pt x="433" y="39"/>
                      <a:pt x="423" y="16"/>
                      <a:pt x="402" y="8"/>
                    </a:cubicBezTo>
                    <a:cubicBezTo>
                      <a:pt x="382" y="0"/>
                      <a:pt x="359" y="10"/>
                      <a:pt x="351" y="30"/>
                    </a:cubicBezTo>
                    <a:cubicBezTo>
                      <a:pt x="246" y="296"/>
                      <a:pt x="246" y="296"/>
                      <a:pt x="246" y="296"/>
                    </a:cubicBezTo>
                    <a:cubicBezTo>
                      <a:pt x="227" y="289"/>
                      <a:pt x="227" y="289"/>
                      <a:pt x="227" y="289"/>
                    </a:cubicBezTo>
                    <a:cubicBezTo>
                      <a:pt x="270" y="182"/>
                      <a:pt x="270" y="182"/>
                      <a:pt x="270" y="182"/>
                    </a:cubicBezTo>
                    <a:cubicBezTo>
                      <a:pt x="270" y="51"/>
                      <a:pt x="270" y="51"/>
                      <a:pt x="270" y="51"/>
                    </a:cubicBezTo>
                    <a:cubicBezTo>
                      <a:pt x="270" y="29"/>
                      <a:pt x="252" y="11"/>
                      <a:pt x="230" y="11"/>
                    </a:cubicBezTo>
                    <a:cubicBezTo>
                      <a:pt x="208" y="11"/>
                      <a:pt x="190" y="29"/>
                      <a:pt x="190" y="51"/>
                    </a:cubicBezTo>
                    <a:cubicBezTo>
                      <a:pt x="190" y="167"/>
                      <a:pt x="190" y="167"/>
                      <a:pt x="190" y="167"/>
                    </a:cubicBezTo>
                    <a:cubicBezTo>
                      <a:pt x="113" y="363"/>
                      <a:pt x="113" y="363"/>
                      <a:pt x="113" y="363"/>
                    </a:cubicBezTo>
                    <a:cubicBezTo>
                      <a:pt x="82" y="202"/>
                      <a:pt x="82" y="202"/>
                      <a:pt x="82" y="202"/>
                    </a:cubicBezTo>
                    <a:cubicBezTo>
                      <a:pt x="78" y="181"/>
                      <a:pt x="57" y="167"/>
                      <a:pt x="36" y="171"/>
                    </a:cubicBezTo>
                    <a:cubicBezTo>
                      <a:pt x="14" y="175"/>
                      <a:pt x="0" y="196"/>
                      <a:pt x="4" y="217"/>
                    </a:cubicBezTo>
                    <a:cubicBezTo>
                      <a:pt x="59" y="500"/>
                      <a:pt x="59" y="500"/>
                      <a:pt x="59" y="500"/>
                    </a:cubicBezTo>
                    <a:cubicBezTo>
                      <a:pt x="170" y="649"/>
                      <a:pt x="170" y="649"/>
                      <a:pt x="170" y="649"/>
                    </a:cubicBezTo>
                    <a:cubicBezTo>
                      <a:pt x="184" y="717"/>
                      <a:pt x="184" y="717"/>
                      <a:pt x="184" y="717"/>
                    </a:cubicBezTo>
                    <a:cubicBezTo>
                      <a:pt x="441" y="679"/>
                      <a:pt x="441" y="679"/>
                      <a:pt x="441" y="679"/>
                    </a:cubicBezTo>
                    <a:cubicBezTo>
                      <a:pt x="425" y="599"/>
                      <a:pt x="425" y="599"/>
                      <a:pt x="425" y="599"/>
                    </a:cubicBezTo>
                    <a:cubicBezTo>
                      <a:pt x="569" y="234"/>
                      <a:pt x="569" y="234"/>
                      <a:pt x="569" y="234"/>
                    </a:cubicBezTo>
                    <a:cubicBezTo>
                      <a:pt x="577" y="214"/>
                      <a:pt x="567" y="190"/>
                      <a:pt x="547" y="182"/>
                    </a:cubicBezTo>
                  </a:path>
                </a:pathLst>
              </a:custGeom>
              <a:solidFill>
                <a:srgbClr val="FCB9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2" name="Freeform 85"/>
              <p:cNvSpPr>
                <a:spLocks/>
              </p:cNvSpPr>
              <p:nvPr/>
            </p:nvSpPr>
            <p:spPr bwMode="auto">
              <a:xfrm>
                <a:off x="3733801" y="5354638"/>
                <a:ext cx="430213" cy="536575"/>
              </a:xfrm>
              <a:custGeom>
                <a:avLst/>
                <a:gdLst>
                  <a:gd name="T0" fmla="*/ 542 w 577"/>
                  <a:gd name="T1" fmla="*/ 171 h 718"/>
                  <a:gd name="T2" fmla="*/ 495 w 577"/>
                  <a:gd name="T3" fmla="*/ 202 h 718"/>
                  <a:gd name="T4" fmla="*/ 464 w 577"/>
                  <a:gd name="T5" fmla="*/ 363 h 718"/>
                  <a:gd name="T6" fmla="*/ 387 w 577"/>
                  <a:gd name="T7" fmla="*/ 167 h 718"/>
                  <a:gd name="T8" fmla="*/ 387 w 577"/>
                  <a:gd name="T9" fmla="*/ 51 h 718"/>
                  <a:gd name="T10" fmla="*/ 347 w 577"/>
                  <a:gd name="T11" fmla="*/ 12 h 718"/>
                  <a:gd name="T12" fmla="*/ 308 w 577"/>
                  <a:gd name="T13" fmla="*/ 51 h 718"/>
                  <a:gd name="T14" fmla="*/ 308 w 577"/>
                  <a:gd name="T15" fmla="*/ 183 h 718"/>
                  <a:gd name="T16" fmla="*/ 350 w 577"/>
                  <a:gd name="T17" fmla="*/ 289 h 718"/>
                  <a:gd name="T18" fmla="*/ 331 w 577"/>
                  <a:gd name="T19" fmla="*/ 296 h 718"/>
                  <a:gd name="T20" fmla="*/ 227 w 577"/>
                  <a:gd name="T21" fmla="*/ 30 h 718"/>
                  <a:gd name="T22" fmla="*/ 175 w 577"/>
                  <a:gd name="T23" fmla="*/ 8 h 718"/>
                  <a:gd name="T24" fmla="*/ 153 w 577"/>
                  <a:gd name="T25" fmla="*/ 59 h 718"/>
                  <a:gd name="T26" fmla="*/ 266 w 577"/>
                  <a:gd name="T27" fmla="*/ 347 h 718"/>
                  <a:gd name="T28" fmla="*/ 248 w 577"/>
                  <a:gd name="T29" fmla="*/ 354 h 718"/>
                  <a:gd name="T30" fmla="*/ 159 w 577"/>
                  <a:gd name="T31" fmla="*/ 129 h 718"/>
                  <a:gd name="T32" fmla="*/ 159 w 577"/>
                  <a:gd name="T33" fmla="*/ 129 h 718"/>
                  <a:gd name="T34" fmla="*/ 107 w 577"/>
                  <a:gd name="T35" fmla="*/ 106 h 718"/>
                  <a:gd name="T36" fmla="*/ 85 w 577"/>
                  <a:gd name="T37" fmla="*/ 158 h 718"/>
                  <a:gd name="T38" fmla="*/ 85 w 577"/>
                  <a:gd name="T39" fmla="*/ 158 h 718"/>
                  <a:gd name="T40" fmla="*/ 182 w 577"/>
                  <a:gd name="T41" fmla="*/ 405 h 718"/>
                  <a:gd name="T42" fmla="*/ 164 w 577"/>
                  <a:gd name="T43" fmla="*/ 412 h 718"/>
                  <a:gd name="T44" fmla="*/ 82 w 577"/>
                  <a:gd name="T45" fmla="*/ 205 h 718"/>
                  <a:gd name="T46" fmla="*/ 31 w 577"/>
                  <a:gd name="T47" fmla="*/ 183 h 718"/>
                  <a:gd name="T48" fmla="*/ 8 w 577"/>
                  <a:gd name="T49" fmla="*/ 234 h 718"/>
                  <a:gd name="T50" fmla="*/ 152 w 577"/>
                  <a:gd name="T51" fmla="*/ 599 h 718"/>
                  <a:gd name="T52" fmla="*/ 129 w 577"/>
                  <a:gd name="T53" fmla="*/ 678 h 718"/>
                  <a:gd name="T54" fmla="*/ 393 w 577"/>
                  <a:gd name="T55" fmla="*/ 718 h 718"/>
                  <a:gd name="T56" fmla="*/ 407 w 577"/>
                  <a:gd name="T57" fmla="*/ 649 h 718"/>
                  <a:gd name="T58" fmla="*/ 518 w 577"/>
                  <a:gd name="T59" fmla="*/ 501 h 718"/>
                  <a:gd name="T60" fmla="*/ 573 w 577"/>
                  <a:gd name="T61" fmla="*/ 218 h 718"/>
                  <a:gd name="T62" fmla="*/ 542 w 577"/>
                  <a:gd name="T6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7" h="718">
                    <a:moveTo>
                      <a:pt x="542" y="171"/>
                    </a:moveTo>
                    <a:cubicBezTo>
                      <a:pt x="520" y="167"/>
                      <a:pt x="499" y="181"/>
                      <a:pt x="495" y="202"/>
                    </a:cubicBezTo>
                    <a:cubicBezTo>
                      <a:pt x="464" y="363"/>
                      <a:pt x="464" y="363"/>
                      <a:pt x="464" y="363"/>
                    </a:cubicBezTo>
                    <a:cubicBezTo>
                      <a:pt x="387" y="167"/>
                      <a:pt x="387" y="167"/>
                      <a:pt x="387" y="167"/>
                    </a:cubicBezTo>
                    <a:cubicBezTo>
                      <a:pt x="387" y="51"/>
                      <a:pt x="387" y="51"/>
                      <a:pt x="387" y="51"/>
                    </a:cubicBezTo>
                    <a:cubicBezTo>
                      <a:pt x="387" y="30"/>
                      <a:pt x="369" y="12"/>
                      <a:pt x="347" y="12"/>
                    </a:cubicBezTo>
                    <a:cubicBezTo>
                      <a:pt x="326" y="12"/>
                      <a:pt x="308" y="30"/>
                      <a:pt x="308" y="51"/>
                    </a:cubicBezTo>
                    <a:cubicBezTo>
                      <a:pt x="308" y="183"/>
                      <a:pt x="308" y="183"/>
                      <a:pt x="308" y="183"/>
                    </a:cubicBezTo>
                    <a:cubicBezTo>
                      <a:pt x="350" y="289"/>
                      <a:pt x="350" y="289"/>
                      <a:pt x="350" y="289"/>
                    </a:cubicBezTo>
                    <a:cubicBezTo>
                      <a:pt x="331" y="296"/>
                      <a:pt x="331" y="296"/>
                      <a:pt x="331" y="296"/>
                    </a:cubicBezTo>
                    <a:cubicBezTo>
                      <a:pt x="227" y="30"/>
                      <a:pt x="227" y="30"/>
                      <a:pt x="227" y="30"/>
                    </a:cubicBezTo>
                    <a:cubicBezTo>
                      <a:pt x="219" y="10"/>
                      <a:pt x="195" y="0"/>
                      <a:pt x="175" y="8"/>
                    </a:cubicBezTo>
                    <a:cubicBezTo>
                      <a:pt x="155" y="16"/>
                      <a:pt x="145" y="39"/>
                      <a:pt x="153" y="59"/>
                    </a:cubicBezTo>
                    <a:cubicBezTo>
                      <a:pt x="266" y="347"/>
                      <a:pt x="266" y="347"/>
                      <a:pt x="266" y="347"/>
                    </a:cubicBezTo>
                    <a:cubicBezTo>
                      <a:pt x="248" y="354"/>
                      <a:pt x="248" y="354"/>
                      <a:pt x="248" y="354"/>
                    </a:cubicBezTo>
                    <a:cubicBezTo>
                      <a:pt x="159" y="129"/>
                      <a:pt x="159" y="129"/>
                      <a:pt x="159" y="129"/>
                    </a:cubicBezTo>
                    <a:cubicBezTo>
                      <a:pt x="159" y="129"/>
                      <a:pt x="159" y="129"/>
                      <a:pt x="159" y="129"/>
                    </a:cubicBezTo>
                    <a:cubicBezTo>
                      <a:pt x="151" y="108"/>
                      <a:pt x="128" y="98"/>
                      <a:pt x="107" y="106"/>
                    </a:cubicBezTo>
                    <a:cubicBezTo>
                      <a:pt x="87" y="114"/>
                      <a:pt x="77" y="137"/>
                      <a:pt x="85" y="158"/>
                    </a:cubicBezTo>
                    <a:cubicBezTo>
                      <a:pt x="85" y="158"/>
                      <a:pt x="85" y="158"/>
                      <a:pt x="85" y="158"/>
                    </a:cubicBezTo>
                    <a:cubicBezTo>
                      <a:pt x="182" y="405"/>
                      <a:pt x="182" y="405"/>
                      <a:pt x="182" y="405"/>
                    </a:cubicBezTo>
                    <a:cubicBezTo>
                      <a:pt x="164" y="412"/>
                      <a:pt x="164" y="412"/>
                      <a:pt x="164" y="412"/>
                    </a:cubicBezTo>
                    <a:cubicBezTo>
                      <a:pt x="82" y="205"/>
                      <a:pt x="82" y="205"/>
                      <a:pt x="82" y="205"/>
                    </a:cubicBezTo>
                    <a:cubicBezTo>
                      <a:pt x="74" y="185"/>
                      <a:pt x="51" y="175"/>
                      <a:pt x="31" y="183"/>
                    </a:cubicBezTo>
                    <a:cubicBezTo>
                      <a:pt x="10" y="191"/>
                      <a:pt x="0" y="214"/>
                      <a:pt x="8" y="234"/>
                    </a:cubicBezTo>
                    <a:cubicBezTo>
                      <a:pt x="152" y="599"/>
                      <a:pt x="152" y="599"/>
                      <a:pt x="152" y="599"/>
                    </a:cubicBezTo>
                    <a:cubicBezTo>
                      <a:pt x="129" y="678"/>
                      <a:pt x="129" y="678"/>
                      <a:pt x="129" y="678"/>
                    </a:cubicBezTo>
                    <a:cubicBezTo>
                      <a:pt x="393" y="718"/>
                      <a:pt x="393" y="718"/>
                      <a:pt x="393" y="718"/>
                    </a:cubicBezTo>
                    <a:cubicBezTo>
                      <a:pt x="407" y="649"/>
                      <a:pt x="407" y="649"/>
                      <a:pt x="407" y="649"/>
                    </a:cubicBezTo>
                    <a:cubicBezTo>
                      <a:pt x="518" y="501"/>
                      <a:pt x="518" y="501"/>
                      <a:pt x="518" y="501"/>
                    </a:cubicBezTo>
                    <a:cubicBezTo>
                      <a:pt x="573" y="218"/>
                      <a:pt x="573" y="218"/>
                      <a:pt x="573" y="218"/>
                    </a:cubicBezTo>
                    <a:cubicBezTo>
                      <a:pt x="577" y="196"/>
                      <a:pt x="563" y="175"/>
                      <a:pt x="542" y="171"/>
                    </a:cubicBezTo>
                  </a:path>
                </a:pathLst>
              </a:custGeom>
              <a:solidFill>
                <a:srgbClr val="FCB9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3" name="Freeform 86"/>
              <p:cNvSpPr>
                <a:spLocks/>
              </p:cNvSpPr>
              <p:nvPr/>
            </p:nvSpPr>
            <p:spPr bwMode="auto">
              <a:xfrm>
                <a:off x="3773488" y="5859463"/>
                <a:ext cx="274638" cy="155575"/>
              </a:xfrm>
              <a:custGeom>
                <a:avLst/>
                <a:gdLst>
                  <a:gd name="T0" fmla="*/ 0 w 173"/>
                  <a:gd name="T1" fmla="*/ 98 h 98"/>
                  <a:gd name="T2" fmla="*/ 151 w 173"/>
                  <a:gd name="T3" fmla="*/ 98 h 98"/>
                  <a:gd name="T4" fmla="*/ 173 w 173"/>
                  <a:gd name="T5" fmla="*/ 22 h 98"/>
                  <a:gd name="T6" fmla="*/ 29 w 173"/>
                  <a:gd name="T7" fmla="*/ 0 h 98"/>
                  <a:gd name="T8" fmla="*/ 0 w 173"/>
                  <a:gd name="T9" fmla="*/ 98 h 98"/>
                </a:gdLst>
                <a:ahLst/>
                <a:cxnLst>
                  <a:cxn ang="0">
                    <a:pos x="T0" y="T1"/>
                  </a:cxn>
                  <a:cxn ang="0">
                    <a:pos x="T2" y="T3"/>
                  </a:cxn>
                  <a:cxn ang="0">
                    <a:pos x="T4" y="T5"/>
                  </a:cxn>
                  <a:cxn ang="0">
                    <a:pos x="T6" y="T7"/>
                  </a:cxn>
                  <a:cxn ang="0">
                    <a:pos x="T8" y="T9"/>
                  </a:cxn>
                </a:cxnLst>
                <a:rect l="0" t="0" r="r" b="b"/>
                <a:pathLst>
                  <a:path w="173" h="98">
                    <a:moveTo>
                      <a:pt x="0" y="98"/>
                    </a:moveTo>
                    <a:lnTo>
                      <a:pt x="151" y="98"/>
                    </a:lnTo>
                    <a:lnTo>
                      <a:pt x="173" y="22"/>
                    </a:lnTo>
                    <a:lnTo>
                      <a:pt x="29" y="0"/>
                    </a:lnTo>
                    <a:lnTo>
                      <a:pt x="0" y="98"/>
                    </a:lnTo>
                    <a:close/>
                  </a:path>
                </a:pathLst>
              </a:custGeom>
              <a:solidFill>
                <a:srgbClr val="FCED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4" name="Freeform 87"/>
              <p:cNvSpPr>
                <a:spLocks/>
              </p:cNvSpPr>
              <p:nvPr/>
            </p:nvSpPr>
            <p:spPr bwMode="auto">
              <a:xfrm>
                <a:off x="4513263" y="5938838"/>
                <a:ext cx="249238" cy="76200"/>
              </a:xfrm>
              <a:custGeom>
                <a:avLst/>
                <a:gdLst>
                  <a:gd name="T0" fmla="*/ 0 w 157"/>
                  <a:gd name="T1" fmla="*/ 22 h 48"/>
                  <a:gd name="T2" fmla="*/ 7 w 157"/>
                  <a:gd name="T3" fmla="*/ 48 h 48"/>
                  <a:gd name="T4" fmla="*/ 157 w 157"/>
                  <a:gd name="T5" fmla="*/ 48 h 48"/>
                  <a:gd name="T6" fmla="*/ 143 w 157"/>
                  <a:gd name="T7" fmla="*/ 0 h 48"/>
                  <a:gd name="T8" fmla="*/ 0 w 157"/>
                  <a:gd name="T9" fmla="*/ 22 h 48"/>
                </a:gdLst>
                <a:ahLst/>
                <a:cxnLst>
                  <a:cxn ang="0">
                    <a:pos x="T0" y="T1"/>
                  </a:cxn>
                  <a:cxn ang="0">
                    <a:pos x="T2" y="T3"/>
                  </a:cxn>
                  <a:cxn ang="0">
                    <a:pos x="T4" y="T5"/>
                  </a:cxn>
                  <a:cxn ang="0">
                    <a:pos x="T6" y="T7"/>
                  </a:cxn>
                  <a:cxn ang="0">
                    <a:pos x="T8" y="T9"/>
                  </a:cxn>
                </a:cxnLst>
                <a:rect l="0" t="0" r="r" b="b"/>
                <a:pathLst>
                  <a:path w="157" h="48">
                    <a:moveTo>
                      <a:pt x="0" y="22"/>
                    </a:moveTo>
                    <a:lnTo>
                      <a:pt x="7" y="48"/>
                    </a:lnTo>
                    <a:lnTo>
                      <a:pt x="157" y="48"/>
                    </a:lnTo>
                    <a:lnTo>
                      <a:pt x="143" y="0"/>
                    </a:lnTo>
                    <a:lnTo>
                      <a:pt x="0" y="22"/>
                    </a:lnTo>
                    <a:close/>
                  </a:path>
                </a:pathLst>
              </a:custGeom>
              <a:solidFill>
                <a:srgbClr val="FCED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 name="Rectangle 8"/>
              <p:cNvSpPr>
                <a:spLocks noChangeArrowheads="1"/>
              </p:cNvSpPr>
              <p:nvPr/>
            </p:nvSpPr>
            <p:spPr bwMode="auto">
              <a:xfrm>
                <a:off x="3562351" y="4010026"/>
                <a:ext cx="1349375" cy="78105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Segoe UI"/>
                  <a:ea typeface="+mn-ea"/>
                  <a:cs typeface="+mn-cs"/>
                </a:endParaRPr>
              </a:p>
            </p:txBody>
          </p:sp>
        </p:grpSp>
        <p:sp>
          <p:nvSpPr>
            <p:cNvPr id="120" name="Rectangle 97"/>
            <p:cNvSpPr>
              <a:spLocks noChangeArrowheads="1"/>
            </p:cNvSpPr>
            <p:nvPr/>
          </p:nvSpPr>
          <p:spPr bwMode="auto">
            <a:xfrm>
              <a:off x="2548185" y="4337375"/>
              <a:ext cx="925513" cy="337952"/>
            </a:xfrm>
            <a:prstGeom prst="rect">
              <a:avLst/>
            </a:prstGeom>
            <a:solidFill>
              <a:schemeClr val="accent2"/>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FFFFFF"/>
                  </a:solidFill>
                  <a:effectLst/>
                  <a:uLnTx/>
                  <a:uFillTx/>
                  <a:latin typeface="Segoe UI Light"/>
                  <a:ea typeface="+mn-ea"/>
                  <a:cs typeface="+mn-cs"/>
                </a:rPr>
                <a:t>Start coding</a:t>
              </a:r>
            </a:p>
          </p:txBody>
        </p:sp>
      </p:grpSp>
      <p:sp>
        <p:nvSpPr>
          <p:cNvPr id="126" name="Rectangle 140"/>
          <p:cNvSpPr>
            <a:spLocks noChangeArrowheads="1"/>
          </p:cNvSpPr>
          <p:nvPr/>
        </p:nvSpPr>
        <p:spPr bwMode="auto">
          <a:xfrm>
            <a:off x="7599594" y="1825057"/>
            <a:ext cx="336839" cy="388202"/>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27" name="Rectangle 141"/>
          <p:cNvSpPr>
            <a:spLocks noChangeArrowheads="1"/>
          </p:cNvSpPr>
          <p:nvPr/>
        </p:nvSpPr>
        <p:spPr bwMode="auto">
          <a:xfrm>
            <a:off x="7923780" y="1828383"/>
            <a:ext cx="2769361" cy="384831"/>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505050"/>
                </a:solidFill>
                <a:effectLst/>
                <a:uLnTx/>
                <a:uFillTx/>
                <a:latin typeface="Segoe UI"/>
                <a:ea typeface="+mn-ea"/>
                <a:cs typeface="+mn-cs"/>
              </a:rPr>
              <a:t>microsoft.com/cognitive</a:t>
            </a:r>
          </a:p>
        </p:txBody>
      </p:sp>
      <p:sp>
        <p:nvSpPr>
          <p:cNvPr id="2" name="TextBox 1"/>
          <p:cNvSpPr txBox="1"/>
          <p:nvPr/>
        </p:nvSpPr>
        <p:spPr>
          <a:xfrm>
            <a:off x="1341437" y="3948953"/>
            <a:ext cx="4843314" cy="1778949"/>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A simple bot using the vision API</a:t>
            </a:r>
          </a:p>
          <a:p>
            <a:pPr>
              <a:lnSpc>
                <a:spcPct val="90000"/>
              </a:lnSpc>
              <a:spcAft>
                <a:spcPts val="600"/>
              </a:spcAft>
            </a:pPr>
            <a:endParaRPr lang="en-US" sz="2400" dirty="0">
              <a:gradFill>
                <a:gsLst>
                  <a:gs pos="2917">
                    <a:schemeClr val="tx1"/>
                  </a:gs>
                  <a:gs pos="30000">
                    <a:schemeClr val="tx1"/>
                  </a:gs>
                </a:gsLst>
                <a:lin ang="5400000" scaled="0"/>
              </a:gradFill>
            </a:endParaRPr>
          </a:p>
          <a:p>
            <a:pPr>
              <a:lnSpc>
                <a:spcPct val="90000"/>
              </a:lnSpc>
              <a:spcAft>
                <a:spcPts val="600"/>
              </a:spcAft>
            </a:pPr>
            <a:r>
              <a:rPr lang="en-US" sz="2400" dirty="0">
                <a:gradFill>
                  <a:gsLst>
                    <a:gs pos="2917">
                      <a:schemeClr val="tx1"/>
                    </a:gs>
                    <a:gs pos="30000">
                      <a:schemeClr val="tx1"/>
                    </a:gs>
                  </a:gsLst>
                  <a:lin ang="5400000" scaled="0"/>
                </a:gradFill>
              </a:rPr>
              <a:t>We will go deeper about the</a:t>
            </a:r>
            <a:br>
              <a:rPr lang="en-US" sz="2400" dirty="0">
                <a:gradFill>
                  <a:gsLst>
                    <a:gs pos="2917">
                      <a:schemeClr val="tx1"/>
                    </a:gs>
                    <a:gs pos="30000">
                      <a:schemeClr val="tx1"/>
                    </a:gs>
                  </a:gsLst>
                  <a:lin ang="5400000" scaled="0"/>
                </a:gradFill>
              </a:rPr>
            </a:br>
            <a:r>
              <a:rPr lang="en-US" sz="2400" dirty="0" err="1">
                <a:gradFill>
                  <a:gsLst>
                    <a:gs pos="2917">
                      <a:schemeClr val="tx1"/>
                    </a:gs>
                    <a:gs pos="30000">
                      <a:schemeClr val="tx1"/>
                    </a:gs>
                  </a:gsLst>
                  <a:lin ang="5400000" scaled="0"/>
                </a:gradFill>
              </a:rPr>
              <a:t>BotFramework</a:t>
            </a:r>
            <a:r>
              <a:rPr lang="en-US" sz="2400" dirty="0">
                <a:gradFill>
                  <a:gsLst>
                    <a:gs pos="2917">
                      <a:schemeClr val="tx1"/>
                    </a:gs>
                    <a:gs pos="30000">
                      <a:schemeClr val="tx1"/>
                    </a:gs>
                  </a:gsLst>
                  <a:lin ang="5400000" scaled="0"/>
                </a:gradFill>
              </a:rPr>
              <a:t> Later</a:t>
            </a:r>
          </a:p>
        </p:txBody>
      </p:sp>
    </p:spTree>
    <p:extLst>
      <p:ext uri="{BB962C8B-B14F-4D97-AF65-F5344CB8AC3E}">
        <p14:creationId xmlns:p14="http://schemas.microsoft.com/office/powerpoint/2010/main" val="35563258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txBox="1">
            <a:spLocks/>
          </p:cNvSpPr>
          <p:nvPr/>
        </p:nvSpPr>
        <p:spPr>
          <a:xfrm>
            <a:off x="4816475" y="2231717"/>
            <a:ext cx="8275638" cy="2862322"/>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4400" dirty="0">
                <a:gradFill>
                  <a:gsLst>
                    <a:gs pos="1250">
                      <a:srgbClr val="404040"/>
                    </a:gs>
                    <a:gs pos="100000">
                      <a:srgbClr val="404040"/>
                    </a:gs>
                  </a:gsLst>
                  <a:lin ang="5400000" scaled="0"/>
                </a:gradFill>
              </a:rPr>
              <a:t>Face APIs</a:t>
            </a:r>
            <a:br>
              <a:rPr lang="en-US" kern="0" dirty="0">
                <a:gradFill>
                  <a:gsLst>
                    <a:gs pos="1250">
                      <a:srgbClr val="404040"/>
                    </a:gs>
                    <a:gs pos="100000">
                      <a:srgbClr val="404040"/>
                    </a:gs>
                  </a:gsLst>
                  <a:lin ang="5400000" scaled="0"/>
                </a:gradFill>
              </a:rPr>
            </a:br>
            <a:r>
              <a:rPr lang="en-US" sz="3200" dirty="0">
                <a:gradFill>
                  <a:gsLst>
                    <a:gs pos="1250">
                      <a:srgbClr val="404040"/>
                    </a:gs>
                    <a:gs pos="100000">
                      <a:srgbClr val="404040"/>
                    </a:gs>
                  </a:gsLst>
                  <a:lin ang="5400000" scaled="0"/>
                </a:gradFill>
                <a:latin typeface="Segoe UI"/>
              </a:rPr>
              <a:t>Detection</a:t>
            </a:r>
          </a:p>
          <a:p>
            <a:pPr marL="0" indent="0">
              <a:buFont typeface="Arial" pitchFamily="34" charset="0"/>
              <a:buNone/>
            </a:pPr>
            <a:r>
              <a:rPr lang="en-US" sz="3200" dirty="0">
                <a:gradFill>
                  <a:gsLst>
                    <a:gs pos="1250">
                      <a:srgbClr val="404040"/>
                    </a:gs>
                    <a:gs pos="100000">
                      <a:srgbClr val="404040"/>
                    </a:gs>
                  </a:gsLst>
                  <a:lin ang="5400000" scaled="0"/>
                </a:gradFill>
                <a:latin typeface="Segoe UI"/>
              </a:rPr>
              <a:t>Verification</a:t>
            </a:r>
          </a:p>
          <a:p>
            <a:pPr marL="0" indent="0">
              <a:buFont typeface="Arial" pitchFamily="34" charset="0"/>
              <a:buNone/>
            </a:pPr>
            <a:r>
              <a:rPr lang="en-US" sz="3200" dirty="0">
                <a:gradFill>
                  <a:gsLst>
                    <a:gs pos="1250">
                      <a:srgbClr val="404040"/>
                    </a:gs>
                    <a:gs pos="100000">
                      <a:srgbClr val="404040"/>
                    </a:gs>
                  </a:gsLst>
                  <a:lin ang="5400000" scaled="0"/>
                </a:gradFill>
                <a:latin typeface="Segoe UI"/>
              </a:rPr>
              <a:t>Grouping</a:t>
            </a:r>
          </a:p>
          <a:p>
            <a:pPr marL="0" indent="0">
              <a:buFont typeface="Arial" pitchFamily="34" charset="0"/>
              <a:buNone/>
            </a:pPr>
            <a:r>
              <a:rPr lang="en-US" sz="3200" dirty="0">
                <a:gradFill>
                  <a:gsLst>
                    <a:gs pos="1250">
                      <a:srgbClr val="404040"/>
                    </a:gs>
                    <a:gs pos="100000">
                      <a:srgbClr val="404040"/>
                    </a:gs>
                  </a:gsLst>
                  <a:lin ang="5400000" scaled="0"/>
                </a:gradFill>
                <a:latin typeface="Segoe UI"/>
              </a:rPr>
              <a:t>Identification</a:t>
            </a:r>
          </a:p>
        </p:txBody>
      </p:sp>
      <p:sp>
        <p:nvSpPr>
          <p:cNvPr id="12" name="Parallelogram 11"/>
          <p:cNvSpPr/>
          <p:nvPr/>
        </p:nvSpPr>
        <p:spPr bwMode="auto">
          <a:xfrm>
            <a:off x="2260420" y="1916112"/>
            <a:ext cx="2484374" cy="3124200"/>
          </a:xfrm>
          <a:prstGeom prst="parallelogram">
            <a:avLst>
              <a:gd name="adj" fmla="val 55592"/>
            </a:avLst>
          </a:prstGeom>
          <a:solidFill>
            <a:srgbClr val="D7D7D7"/>
          </a:solidFill>
          <a:ln w="9525" cap="flat" cmpd="sng" algn="ctr">
            <a:noFill/>
            <a:prstDash val="solid"/>
          </a:ln>
          <a:effectLst/>
        </p:spPr>
        <p:txBody>
          <a:bodyPr lIns="121725" tIns="60862" rIns="121725" bIns="60862" rtlCol="0" anchor="ctr"/>
          <a:lstStyle/>
          <a:p>
            <a:pPr defTabSz="914400"/>
            <a:endParaRPr lang="en-US" sz="1400" kern="0" dirty="0">
              <a:solidFill>
                <a:srgbClr val="FFFFFF"/>
              </a:solidFill>
            </a:endParaRPr>
          </a:p>
        </p:txBody>
      </p:sp>
      <p:grpSp>
        <p:nvGrpSpPr>
          <p:cNvPr id="2" name="Group 1"/>
          <p:cNvGrpSpPr/>
          <p:nvPr/>
        </p:nvGrpSpPr>
        <p:grpSpPr>
          <a:xfrm>
            <a:off x="-17463" y="1916112"/>
            <a:ext cx="3664152" cy="3124200"/>
            <a:chOff x="-17463" y="1916112"/>
            <a:chExt cx="3664152" cy="3124200"/>
          </a:xfrm>
        </p:grpSpPr>
        <p:sp>
          <p:nvSpPr>
            <p:cNvPr id="14" name="Flowchart: Process 8"/>
            <p:cNvSpPr/>
            <p:nvPr/>
          </p:nvSpPr>
          <p:spPr bwMode="auto">
            <a:xfrm flipH="1" flipV="1">
              <a:off x="-17463" y="1916112"/>
              <a:ext cx="3664152" cy="3124200"/>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1278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1278 w 10000"/>
                <a:gd name="connsiteY4" fmla="*/ 0 h 10000"/>
                <a:gd name="connsiteX0" fmla="*/ 1268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1268 w 10000"/>
                <a:gd name="connsiteY4" fmla="*/ 0 h 10000"/>
                <a:gd name="connsiteX0" fmla="*/ 3729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372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3729" y="0"/>
                  </a:moveTo>
                  <a:lnTo>
                    <a:pt x="10000" y="0"/>
                  </a:lnTo>
                  <a:lnTo>
                    <a:pt x="10000" y="10000"/>
                  </a:lnTo>
                  <a:lnTo>
                    <a:pt x="0" y="10000"/>
                  </a:lnTo>
                  <a:lnTo>
                    <a:pt x="3729" y="0"/>
                  </a:lnTo>
                  <a:close/>
                </a:path>
              </a:pathLst>
            </a:cu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458" y="2535072"/>
              <a:ext cx="1861579" cy="1876590"/>
            </a:xfrm>
            <a:prstGeom prst="rect">
              <a:avLst/>
            </a:prstGeom>
          </p:spPr>
        </p:pic>
      </p:grpSp>
    </p:spTree>
    <p:extLst>
      <p:ext uri="{BB962C8B-B14F-4D97-AF65-F5344CB8AC3E}">
        <p14:creationId xmlns:p14="http://schemas.microsoft.com/office/powerpoint/2010/main" val="21193862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0-#ppt_w/2"/>
                                          </p:val>
                                        </p:tav>
                                        <p:tav tm="100000">
                                          <p:val>
                                            <p:strVal val="#ppt_x"/>
                                          </p:val>
                                        </p:tav>
                                      </p:tavLst>
                                    </p:anim>
                                    <p:anim calcmode="lin" valueType="num">
                                      <p:cBhvr additive="base">
                                        <p:cTn id="12" dur="500" fill="hold"/>
                                        <p:tgtEl>
                                          <p:spTgt spid="12"/>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42" presetClass="path" presetSubtype="0" decel="100000" fill="hold" grpId="1" nodeType="withEffect">
                                  <p:stCondLst>
                                    <p:cond delay="250"/>
                                  </p:stCondLst>
                                  <p:childTnLst>
                                    <p:animMotion origin="layout" path="M -0.01864 0.00023 L 1.27138E-6 -4.17612E-6 " pathEditMode="relative" rAng="0" ptsTypes="AA">
                                      <p:cBhvr>
                                        <p:cTn id="17" dur="500" fill="hold"/>
                                        <p:tgtEl>
                                          <p:spTgt spid="7"/>
                                        </p:tgtEl>
                                        <p:attrNameLst>
                                          <p:attrName>ppt_x</p:attrName>
                                          <p:attrName>ppt_y</p:attrName>
                                        </p:attrNameLst>
                                      </p:cBhvr>
                                      <p:rCtr x="932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Title 7"/>
          <p:cNvSpPr txBox="1">
            <a:spLocks/>
          </p:cNvSpPr>
          <p:nvPr/>
        </p:nvSpPr>
        <p:spPr>
          <a:xfrm>
            <a:off x="1538288" y="295275"/>
            <a:ext cx="10593387" cy="917575"/>
          </a:xfrm>
          <a:prstGeom prst="rect">
            <a:avLst/>
          </a:prstGeom>
        </p:spPr>
        <p:txBody>
          <a:bodyPr vert="horz" wrap="square" lIns="146304" tIns="91440" rIns="146304" bIns="9144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a:gradFill>
                  <a:gsLst>
                    <a:gs pos="1250">
                      <a:srgbClr val="404040"/>
                    </a:gs>
                    <a:gs pos="100000">
                      <a:srgbClr val="404040"/>
                    </a:gs>
                  </a:gsLst>
                  <a:lin ang="5400000" scaled="0"/>
                </a:gradFill>
              </a:rPr>
              <a:t>Face API – Detection</a:t>
            </a:r>
          </a:p>
        </p:txBody>
      </p:sp>
      <p:grpSp>
        <p:nvGrpSpPr>
          <p:cNvPr id="14" name="Group 13"/>
          <p:cNvGrpSpPr/>
          <p:nvPr/>
        </p:nvGrpSpPr>
        <p:grpSpPr>
          <a:xfrm>
            <a:off x="0" y="1453734"/>
            <a:ext cx="13201460" cy="5289965"/>
            <a:chOff x="0" y="1453734"/>
            <a:chExt cx="13201460" cy="5289965"/>
          </a:xfrm>
        </p:grpSpPr>
        <p:sp>
          <p:nvSpPr>
            <p:cNvPr id="29" name="Rectangle 28"/>
            <p:cNvSpPr/>
            <p:nvPr/>
          </p:nvSpPr>
          <p:spPr bwMode="auto">
            <a:xfrm>
              <a:off x="0" y="1476374"/>
              <a:ext cx="12436475" cy="5267325"/>
            </a:xfrm>
            <a:prstGeom prst="rect">
              <a:avLst/>
            </a:pr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404040"/>
                </a:solidFill>
              </a:endParaRPr>
            </a:p>
          </p:txBody>
        </p:sp>
        <p:sp>
          <p:nvSpPr>
            <p:cNvPr id="54" name="Rectangle 1"/>
            <p:cNvSpPr/>
            <p:nvPr/>
          </p:nvSpPr>
          <p:spPr>
            <a:xfrm>
              <a:off x="9293416" y="1453734"/>
              <a:ext cx="3908044" cy="5262979"/>
            </a:xfrm>
            <a:prstGeom prst="rect">
              <a:avLst/>
            </a:prstGeom>
          </p:spPr>
          <p:txBody>
            <a:bodyPr wrap="square">
              <a:spAutoFit/>
            </a:bodyPr>
            <a:lstStyle/>
            <a:p>
              <a:r>
                <a:rPr lang="en-US" sz="1200" dirty="0">
                  <a:solidFill>
                    <a:srgbClr val="404040"/>
                  </a:solidFill>
                  <a:latin typeface="Consolas" panose="020B0609020204030204" pitchFamily="49" charset="0"/>
                  <a:cs typeface="Consolas" panose="020B0609020204030204" pitchFamily="49" charset="0"/>
                </a:rPr>
                <a:t>Detection Result:</a:t>
              </a:r>
            </a:p>
            <a:p>
              <a:r>
                <a:rPr lang="en-US" sz="1200" dirty="0">
                  <a:solidFill>
                    <a:srgbClr val="404040"/>
                  </a:solidFill>
                  <a:latin typeface="Consolas" panose="020B0609020204030204" pitchFamily="49" charset="0"/>
                  <a:cs typeface="Consolas" panose="020B0609020204030204" pitchFamily="49" charset="0"/>
                </a:rPr>
                <a:t>JSON:</a:t>
              </a:r>
            </a:p>
            <a:p>
              <a:r>
                <a:rPr lang="en-US" sz="1200" dirty="0">
                  <a:solidFill>
                    <a:srgbClr val="404040"/>
                  </a:solidFill>
                  <a:latin typeface="Consolas" panose="020B0609020204030204" pitchFamily="49" charset="0"/>
                  <a:cs typeface="Consolas" panose="020B0609020204030204" pitchFamily="49" charset="0"/>
                </a:rPr>
                <a:t>[</a:t>
              </a:r>
            </a:p>
            <a:p>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
              </a:r>
              <a:r>
                <a:rPr lang="en-US" sz="1200" dirty="0" err="1">
                  <a:solidFill>
                    <a:srgbClr val="404040"/>
                  </a:solidFill>
                  <a:latin typeface="Consolas" panose="020B0609020204030204" pitchFamily="49" charset="0"/>
                  <a:cs typeface="Consolas" panose="020B0609020204030204" pitchFamily="49" charset="0"/>
                </a:rPr>
                <a:t>faceRectangle</a:t>
              </a:r>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"width": 109,</a:t>
              </a:r>
            </a:p>
            <a:p>
              <a:r>
                <a:rPr lang="en-US" sz="1200" dirty="0">
                  <a:solidFill>
                    <a:srgbClr val="404040"/>
                  </a:solidFill>
                  <a:latin typeface="Consolas" panose="020B0609020204030204" pitchFamily="49" charset="0"/>
                  <a:cs typeface="Consolas" panose="020B0609020204030204" pitchFamily="49" charset="0"/>
                </a:rPr>
                <a:t>      "height": 109,</a:t>
              </a:r>
            </a:p>
            <a:p>
              <a:r>
                <a:rPr lang="en-US" sz="1200" dirty="0">
                  <a:solidFill>
                    <a:srgbClr val="404040"/>
                  </a:solidFill>
                  <a:latin typeface="Consolas" panose="020B0609020204030204" pitchFamily="49" charset="0"/>
                  <a:cs typeface="Consolas" panose="020B0609020204030204" pitchFamily="49" charset="0"/>
                </a:rPr>
                <a:t>      "left": 62,</a:t>
              </a:r>
            </a:p>
            <a:p>
              <a:r>
                <a:rPr lang="en-US" sz="1200" dirty="0">
                  <a:solidFill>
                    <a:srgbClr val="404040"/>
                  </a:solidFill>
                  <a:latin typeface="Consolas" panose="020B0609020204030204" pitchFamily="49" charset="0"/>
                  <a:cs typeface="Consolas" panose="020B0609020204030204" pitchFamily="49" charset="0"/>
                </a:rPr>
                <a:t>      "top": 62</a:t>
              </a:r>
            </a:p>
            <a:p>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"attributes": {</a:t>
              </a:r>
            </a:p>
            <a:p>
              <a:r>
                <a:rPr lang="en-US" sz="1200" dirty="0">
                  <a:solidFill>
                    <a:srgbClr val="404040"/>
                  </a:solidFill>
                  <a:latin typeface="Consolas" panose="020B0609020204030204" pitchFamily="49" charset="0"/>
                  <a:cs typeface="Consolas" panose="020B0609020204030204" pitchFamily="49" charset="0"/>
                </a:rPr>
                <a:t>      "age": 41,</a:t>
              </a:r>
            </a:p>
            <a:p>
              <a:r>
                <a:rPr lang="en-US" sz="1200" dirty="0">
                  <a:solidFill>
                    <a:srgbClr val="404040"/>
                  </a:solidFill>
                  <a:latin typeface="Consolas" panose="020B0609020204030204" pitchFamily="49" charset="0"/>
                  <a:cs typeface="Consolas" panose="020B0609020204030204" pitchFamily="49" charset="0"/>
                </a:rPr>
                <a:t>      "gender": "male",</a:t>
              </a:r>
            </a:p>
            <a:p>
              <a:r>
                <a:rPr lang="en-US" sz="1200" dirty="0">
                  <a:solidFill>
                    <a:srgbClr val="404040"/>
                  </a:solidFill>
                  <a:latin typeface="Consolas" panose="020B0609020204030204" pitchFamily="49" charset="0"/>
                  <a:cs typeface="Consolas" panose="020B0609020204030204" pitchFamily="49" charset="0"/>
                </a:rPr>
                <a:t>      "</a:t>
              </a:r>
              <a:r>
                <a:rPr lang="en-US" sz="1200" dirty="0" err="1">
                  <a:solidFill>
                    <a:srgbClr val="404040"/>
                  </a:solidFill>
                  <a:latin typeface="Consolas" panose="020B0609020204030204" pitchFamily="49" charset="0"/>
                  <a:cs typeface="Consolas" panose="020B0609020204030204" pitchFamily="49" charset="0"/>
                </a:rPr>
                <a:t>headPose</a:t>
              </a:r>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"roll": "2.9",</a:t>
              </a:r>
            </a:p>
            <a:p>
              <a:r>
                <a:rPr lang="en-US" sz="1200" dirty="0">
                  <a:solidFill>
                    <a:srgbClr val="404040"/>
                  </a:solidFill>
                  <a:latin typeface="Consolas" panose="020B0609020204030204" pitchFamily="49" charset="0"/>
                  <a:cs typeface="Consolas" panose="020B0609020204030204" pitchFamily="49" charset="0"/>
                </a:rPr>
                <a:t>        "yaw": "-1.3",</a:t>
              </a:r>
            </a:p>
            <a:p>
              <a:r>
                <a:rPr lang="en-US" sz="1200" dirty="0">
                  <a:solidFill>
                    <a:srgbClr val="404040"/>
                  </a:solidFill>
                  <a:latin typeface="Consolas" panose="020B0609020204030204" pitchFamily="49" charset="0"/>
                  <a:cs typeface="Consolas" panose="020B0609020204030204" pitchFamily="49" charset="0"/>
                </a:rPr>
                <a:t>        "pitch": "0.0"</a:t>
              </a:r>
            </a:p>
            <a:p>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
              </a:r>
              <a:r>
                <a:rPr lang="en-US" sz="1200" dirty="0" err="1">
                  <a:solidFill>
                    <a:srgbClr val="404040"/>
                  </a:solidFill>
                  <a:latin typeface="Consolas" panose="020B0609020204030204" pitchFamily="49" charset="0"/>
                  <a:cs typeface="Consolas" panose="020B0609020204030204" pitchFamily="49" charset="0"/>
                </a:rPr>
                <a:t>faceLandmarks</a:t>
              </a:r>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
              </a:r>
              <a:r>
                <a:rPr lang="en-US" sz="1200" dirty="0" err="1">
                  <a:solidFill>
                    <a:srgbClr val="404040"/>
                  </a:solidFill>
                  <a:latin typeface="Consolas" panose="020B0609020204030204" pitchFamily="49" charset="0"/>
                  <a:cs typeface="Consolas" panose="020B0609020204030204" pitchFamily="49" charset="0"/>
                </a:rPr>
                <a:t>pupilLeft</a:t>
              </a:r>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"x": "93.6",</a:t>
              </a:r>
            </a:p>
            <a:p>
              <a:r>
                <a:rPr lang="en-US" sz="1200" dirty="0">
                  <a:solidFill>
                    <a:srgbClr val="404040"/>
                  </a:solidFill>
                  <a:latin typeface="Consolas" panose="020B0609020204030204" pitchFamily="49" charset="0"/>
                  <a:cs typeface="Consolas" panose="020B0609020204030204" pitchFamily="49" charset="0"/>
                </a:rPr>
                <a:t>        "y": "88.2"</a:t>
              </a:r>
            </a:p>
            <a:p>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
              </a:r>
              <a:r>
                <a:rPr lang="en-US" sz="1200" dirty="0" err="1">
                  <a:solidFill>
                    <a:srgbClr val="404040"/>
                  </a:solidFill>
                  <a:latin typeface="Consolas" panose="020B0609020204030204" pitchFamily="49" charset="0"/>
                  <a:cs typeface="Consolas" panose="020B0609020204030204" pitchFamily="49" charset="0"/>
                </a:rPr>
                <a:t>pupilRight</a:t>
              </a:r>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"x": "138.4",</a:t>
              </a:r>
            </a:p>
            <a:p>
              <a:r>
                <a:rPr lang="en-US" sz="1200" dirty="0">
                  <a:solidFill>
                    <a:srgbClr val="404040"/>
                  </a:solidFill>
                  <a:latin typeface="Consolas" panose="020B0609020204030204" pitchFamily="49" charset="0"/>
                  <a:cs typeface="Consolas" panose="020B0609020204030204" pitchFamily="49" charset="0"/>
                </a:rPr>
                <a:t>        "y": "91.7"</a:t>
              </a:r>
            </a:p>
            <a:p>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
              </a:r>
            </a:p>
          </p:txBody>
        </p:sp>
      </p:grpSp>
      <p:sp>
        <p:nvSpPr>
          <p:cNvPr id="57" name="Chevron 56"/>
          <p:cNvSpPr/>
          <p:nvPr/>
        </p:nvSpPr>
        <p:spPr bwMode="auto">
          <a:xfrm>
            <a:off x="6355557" y="1483404"/>
            <a:ext cx="2743200" cy="5257801"/>
          </a:xfrm>
          <a:prstGeom prst="chevron">
            <a:avLst>
              <a:gd name="adj" fmla="val 42593"/>
            </a:avLst>
          </a:prstGeom>
          <a:solidFill>
            <a:srgbClr val="D7D7D7"/>
          </a:solidFill>
          <a:ln w="9525" cap="flat" cmpd="sng" algn="ctr">
            <a:noFill/>
            <a:prstDash val="solid"/>
          </a:ln>
          <a:effectLst/>
        </p:spPr>
        <p:txBody>
          <a:bodyPr lIns="121725" tIns="60862" rIns="121725" bIns="60862" rtlCol="0" anchor="ctr"/>
          <a:lstStyle/>
          <a:p>
            <a:pPr defTabSz="914400"/>
            <a:endParaRPr lang="en-US" sz="1400" kern="0" dirty="0">
              <a:solidFill>
                <a:srgbClr val="FFFFFF"/>
              </a:solidFill>
            </a:endParaRPr>
          </a:p>
        </p:txBody>
      </p:sp>
      <p:sp>
        <p:nvSpPr>
          <p:cNvPr id="72" name="Freeform 71"/>
          <p:cNvSpPr/>
          <p:nvPr/>
        </p:nvSpPr>
        <p:spPr bwMode="auto">
          <a:xfrm>
            <a:off x="0" y="1483403"/>
            <a:ext cx="7955757" cy="5260297"/>
          </a:xfrm>
          <a:custGeom>
            <a:avLst/>
            <a:gdLst>
              <a:gd name="connsiteX0" fmla="*/ 0 w 7955757"/>
              <a:gd name="connsiteY0" fmla="*/ 0 h 5260297"/>
              <a:gd name="connsiteX1" fmla="*/ 2103438 w 7955757"/>
              <a:gd name="connsiteY1" fmla="*/ 0 h 5260297"/>
              <a:gd name="connsiteX2" fmla="*/ 2103438 w 7955757"/>
              <a:gd name="connsiteY2" fmla="*/ 1 h 5260297"/>
              <a:gd name="connsiteX3" fmla="*/ 6778641 w 7955757"/>
              <a:gd name="connsiteY3" fmla="*/ 1 h 5260297"/>
              <a:gd name="connsiteX4" fmla="*/ 7955757 w 7955757"/>
              <a:gd name="connsiteY4" fmla="*/ 2628902 h 5260297"/>
              <a:gd name="connsiteX5" fmla="*/ 6778641 w 7955757"/>
              <a:gd name="connsiteY5" fmla="*/ 5257802 h 5260297"/>
              <a:gd name="connsiteX6" fmla="*/ 2103438 w 7955757"/>
              <a:gd name="connsiteY6" fmla="*/ 5257802 h 5260297"/>
              <a:gd name="connsiteX7" fmla="*/ 2103438 w 7955757"/>
              <a:gd name="connsiteY7" fmla="*/ 5260297 h 5260297"/>
              <a:gd name="connsiteX8" fmla="*/ 0 w 7955757"/>
              <a:gd name="connsiteY8" fmla="*/ 5260297 h 526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5757" h="5260297">
                <a:moveTo>
                  <a:pt x="0" y="0"/>
                </a:moveTo>
                <a:lnTo>
                  <a:pt x="2103438" y="0"/>
                </a:lnTo>
                <a:lnTo>
                  <a:pt x="2103438" y="1"/>
                </a:lnTo>
                <a:lnTo>
                  <a:pt x="6778641" y="1"/>
                </a:lnTo>
                <a:lnTo>
                  <a:pt x="7955757" y="2628902"/>
                </a:lnTo>
                <a:lnTo>
                  <a:pt x="6778641" y="5257802"/>
                </a:lnTo>
                <a:lnTo>
                  <a:pt x="2103438" y="5257802"/>
                </a:lnTo>
                <a:lnTo>
                  <a:pt x="2103438" y="5260297"/>
                </a:lnTo>
                <a:lnTo>
                  <a:pt x="0" y="5260297"/>
                </a:lnTo>
                <a:close/>
              </a:path>
            </a:pathLst>
          </a:cu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TextBox 15"/>
          <p:cNvSpPr txBox="1"/>
          <p:nvPr/>
        </p:nvSpPr>
        <p:spPr>
          <a:xfrm>
            <a:off x="884494" y="4653212"/>
            <a:ext cx="722505" cy="523220"/>
          </a:xfrm>
          <a:prstGeom prst="rect">
            <a:avLst/>
          </a:prstGeom>
          <a:noFill/>
        </p:spPr>
        <p:txBody>
          <a:bodyPr wrap="none" rtlCol="0">
            <a:spAutoFit/>
          </a:bodyPr>
          <a:lstStyle/>
          <a:p>
            <a:pPr algn="ctr"/>
            <a:r>
              <a:rPr lang="en-US" altLang="zh-CN" sz="1400" dirty="0">
                <a:gradFill>
                  <a:gsLst>
                    <a:gs pos="97345">
                      <a:srgbClr val="FFFFFF"/>
                    </a:gs>
                    <a:gs pos="79646">
                      <a:srgbClr val="FFFFFF"/>
                    </a:gs>
                  </a:gsLst>
                  <a:lin ang="5400000" scaled="0"/>
                </a:gradFill>
              </a:rPr>
              <a:t>INPUT</a:t>
            </a:r>
            <a:br>
              <a:rPr lang="en-US" altLang="zh-CN" sz="1400" dirty="0">
                <a:gradFill>
                  <a:gsLst>
                    <a:gs pos="97345">
                      <a:srgbClr val="FFFFFF"/>
                    </a:gs>
                    <a:gs pos="79646">
                      <a:srgbClr val="FFFFFF"/>
                    </a:gs>
                  </a:gsLst>
                  <a:lin ang="5400000" scaled="0"/>
                </a:gradFill>
              </a:rPr>
            </a:br>
            <a:r>
              <a:rPr lang="en-US" altLang="zh-CN" sz="1400" dirty="0">
                <a:gradFill>
                  <a:gsLst>
                    <a:gs pos="97345">
                      <a:srgbClr val="FFFFFF"/>
                    </a:gs>
                    <a:gs pos="79646">
                      <a:srgbClr val="FFFFFF"/>
                    </a:gs>
                  </a:gsLst>
                  <a:lin ang="5400000" scaled="0"/>
                </a:gradFill>
              </a:rPr>
              <a:t>IMAGE</a:t>
            </a:r>
            <a:endParaRPr lang="zh-CN" altLang="en-US" sz="1400" dirty="0">
              <a:gradFill>
                <a:gsLst>
                  <a:gs pos="97345">
                    <a:srgbClr val="FFFFFF"/>
                  </a:gs>
                  <a:gs pos="79646">
                    <a:srgbClr val="FFFFFF"/>
                  </a:gs>
                </a:gsLst>
                <a:lin ang="5400000" scaled="0"/>
              </a:gradFill>
            </a:endParaRPr>
          </a:p>
        </p:txBody>
      </p:sp>
      <p:grpSp>
        <p:nvGrpSpPr>
          <p:cNvPr id="20" name="Group 19"/>
          <p:cNvGrpSpPr/>
          <p:nvPr/>
        </p:nvGrpSpPr>
        <p:grpSpPr>
          <a:xfrm>
            <a:off x="-355601" y="301625"/>
            <a:ext cx="1849438" cy="917575"/>
            <a:chOff x="-355601" y="301625"/>
            <a:chExt cx="1849438" cy="917575"/>
          </a:xfrm>
        </p:grpSpPr>
        <p:sp>
          <p:nvSpPr>
            <p:cNvPr id="78" name="Freeform 5"/>
            <p:cNvSpPr>
              <a:spLocks/>
            </p:cNvSpPr>
            <p:nvPr/>
          </p:nvSpPr>
          <p:spPr bwMode="auto">
            <a:xfrm>
              <a:off x="-355601" y="301625"/>
              <a:ext cx="1849438" cy="917575"/>
            </a:xfrm>
            <a:custGeom>
              <a:avLst/>
              <a:gdLst>
                <a:gd name="T0" fmla="*/ 914 w 1165"/>
                <a:gd name="T1" fmla="*/ 578 h 578"/>
                <a:gd name="T2" fmla="*/ 0 w 1165"/>
                <a:gd name="T3" fmla="*/ 578 h 578"/>
                <a:gd name="T4" fmla="*/ 0 w 1165"/>
                <a:gd name="T5" fmla="*/ 0 h 578"/>
                <a:gd name="T6" fmla="*/ 1165 w 1165"/>
                <a:gd name="T7" fmla="*/ 0 h 578"/>
                <a:gd name="T8" fmla="*/ 914 w 1165"/>
                <a:gd name="T9" fmla="*/ 578 h 578"/>
                <a:gd name="T10" fmla="*/ 914 w 1165"/>
                <a:gd name="T11" fmla="*/ 578 h 578"/>
                <a:gd name="T12" fmla="*/ 914 w 1165"/>
                <a:gd name="T13" fmla="*/ 578 h 578"/>
              </a:gdLst>
              <a:ahLst/>
              <a:cxnLst>
                <a:cxn ang="0">
                  <a:pos x="T0" y="T1"/>
                </a:cxn>
                <a:cxn ang="0">
                  <a:pos x="T2" y="T3"/>
                </a:cxn>
                <a:cxn ang="0">
                  <a:pos x="T4" y="T5"/>
                </a:cxn>
                <a:cxn ang="0">
                  <a:pos x="T6" y="T7"/>
                </a:cxn>
                <a:cxn ang="0">
                  <a:pos x="T8" y="T9"/>
                </a:cxn>
                <a:cxn ang="0">
                  <a:pos x="T10" y="T11"/>
                </a:cxn>
                <a:cxn ang="0">
                  <a:pos x="T12" y="T13"/>
                </a:cxn>
              </a:cxnLst>
              <a:rect l="0" t="0" r="r" b="b"/>
              <a:pathLst>
                <a:path w="1165" h="578">
                  <a:moveTo>
                    <a:pt x="914" y="578"/>
                  </a:moveTo>
                  <a:lnTo>
                    <a:pt x="0" y="578"/>
                  </a:lnTo>
                  <a:lnTo>
                    <a:pt x="0" y="0"/>
                  </a:lnTo>
                  <a:lnTo>
                    <a:pt x="1165" y="0"/>
                  </a:lnTo>
                  <a:lnTo>
                    <a:pt x="914" y="578"/>
                  </a:lnTo>
                  <a:lnTo>
                    <a:pt x="914" y="578"/>
                  </a:lnTo>
                  <a:lnTo>
                    <a:pt x="914" y="578"/>
                  </a:lnTo>
                  <a:close/>
                </a:path>
              </a:pathLst>
            </a:custGeom>
            <a:solidFill>
              <a:srgbClr val="01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pic>
          <p:nvPicPr>
            <p:cNvPr id="83" name="Picture 8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875" y="373940"/>
              <a:ext cx="766762" cy="772944"/>
            </a:xfrm>
            <a:prstGeom prst="rect">
              <a:avLst/>
            </a:prstGeom>
          </p:spPr>
        </p:pic>
      </p:grpSp>
      <p:pic>
        <p:nvPicPr>
          <p:cNvPr id="22" name="Picture 21"/>
          <p:cNvPicPr>
            <a:picLocks noChangeAspect="1"/>
          </p:cNvPicPr>
          <p:nvPr/>
        </p:nvPicPr>
        <p:blipFill>
          <a:blip r:embed="rId4"/>
          <a:stretch>
            <a:fillRect/>
          </a:stretch>
        </p:blipFill>
        <p:spPr>
          <a:xfrm>
            <a:off x="3881188" y="2811462"/>
            <a:ext cx="2008148" cy="1951955"/>
          </a:xfrm>
          <a:prstGeom prst="rect">
            <a:avLst/>
          </a:prstGeom>
        </p:spPr>
      </p:pic>
      <p:grpSp>
        <p:nvGrpSpPr>
          <p:cNvPr id="3" name="Group 2"/>
          <p:cNvGrpSpPr/>
          <p:nvPr/>
        </p:nvGrpSpPr>
        <p:grpSpPr>
          <a:xfrm>
            <a:off x="269876" y="2811462"/>
            <a:ext cx="2024680" cy="1856456"/>
            <a:chOff x="684570" y="3230562"/>
            <a:chExt cx="1609985" cy="1437356"/>
          </a:xfrm>
        </p:grpSpPr>
        <p:sp>
          <p:nvSpPr>
            <p:cNvPr id="11" name="Half Frame 10"/>
            <p:cNvSpPr/>
            <p:nvPr/>
          </p:nvSpPr>
          <p:spPr bwMode="auto">
            <a:xfrm>
              <a:off x="684570" y="3230562"/>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5" name="Half Frame 24"/>
            <p:cNvSpPr/>
            <p:nvPr/>
          </p:nvSpPr>
          <p:spPr bwMode="auto">
            <a:xfrm flipH="1">
              <a:off x="2010781" y="3237995"/>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6" name="Half Frame 25"/>
            <p:cNvSpPr/>
            <p:nvPr/>
          </p:nvSpPr>
          <p:spPr bwMode="auto">
            <a:xfrm flipV="1">
              <a:off x="684570" y="4375755"/>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7" name="Half Frame 26"/>
            <p:cNvSpPr/>
            <p:nvPr/>
          </p:nvSpPr>
          <p:spPr bwMode="auto">
            <a:xfrm flipH="1" flipV="1">
              <a:off x="1991654" y="4384144"/>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2" name="Picture 1"/>
            <p:cNvPicPr>
              <a:picLocks noChangeAspect="1"/>
            </p:cNvPicPr>
            <p:nvPr/>
          </p:nvPicPr>
          <p:blipFill>
            <a:blip r:embed="rId5"/>
            <a:stretch>
              <a:fillRect/>
            </a:stretch>
          </p:blipFill>
          <p:spPr>
            <a:xfrm>
              <a:off x="823396" y="3368496"/>
              <a:ext cx="1314098" cy="1157535"/>
            </a:xfrm>
            <a:prstGeom prst="rect">
              <a:avLst/>
            </a:prstGeom>
            <a:solidFill>
              <a:srgbClr val="FFFFFF">
                <a:shade val="85000"/>
              </a:srgbClr>
            </a:solidFill>
            <a:ln w="28575"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grpSp>
        <p:nvGrpSpPr>
          <p:cNvPr id="73" name="Group 72"/>
          <p:cNvGrpSpPr/>
          <p:nvPr/>
        </p:nvGrpSpPr>
        <p:grpSpPr>
          <a:xfrm>
            <a:off x="5761038" y="3653531"/>
            <a:ext cx="1676401" cy="623315"/>
            <a:chOff x="2255836" y="3653531"/>
            <a:chExt cx="1676401" cy="623315"/>
          </a:xfrm>
        </p:grpSpPr>
        <p:sp>
          <p:nvSpPr>
            <p:cNvPr id="74" name="Right Arrow 73"/>
            <p:cNvSpPr/>
            <p:nvPr/>
          </p:nvSpPr>
          <p:spPr bwMode="auto">
            <a:xfrm>
              <a:off x="2255836" y="3653531"/>
              <a:ext cx="1676401" cy="623315"/>
            </a:xfrm>
            <a:prstGeom prst="rightArrow">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75" name="TextBox 74"/>
            <p:cNvSpPr txBox="1"/>
            <p:nvPr/>
          </p:nvSpPr>
          <p:spPr>
            <a:xfrm>
              <a:off x="2264310" y="3781520"/>
              <a:ext cx="1413272" cy="369332"/>
            </a:xfrm>
            <a:prstGeom prst="rect">
              <a:avLst/>
            </a:prstGeom>
            <a:noFill/>
          </p:spPr>
          <p:txBody>
            <a:bodyPr wrap="none" rtlCol="0" anchor="ctr">
              <a:spAutoFit/>
            </a:bodyPr>
            <a:lstStyle/>
            <a:p>
              <a:pPr algn="ctr"/>
              <a:r>
                <a:rPr lang="en-US" altLang="zh-CN" dirty="0">
                  <a:gradFill>
                    <a:gsLst>
                      <a:gs pos="79646">
                        <a:srgbClr val="FFFFFF"/>
                      </a:gs>
                      <a:gs pos="45000">
                        <a:srgbClr val="FFFFFF"/>
                      </a:gs>
                    </a:gsLst>
                    <a:lin ang="5400000" scaled="0"/>
                  </a:gradFill>
                </a:rPr>
                <a:t>ATTRIBUTES</a:t>
              </a:r>
            </a:p>
          </p:txBody>
        </p:sp>
      </p:grpSp>
      <p:grpSp>
        <p:nvGrpSpPr>
          <p:cNvPr id="12" name="Group 11"/>
          <p:cNvGrpSpPr/>
          <p:nvPr/>
        </p:nvGrpSpPr>
        <p:grpSpPr>
          <a:xfrm>
            <a:off x="2255836" y="3653531"/>
            <a:ext cx="1676401" cy="623315"/>
            <a:chOff x="2255836" y="3653531"/>
            <a:chExt cx="1676401" cy="623315"/>
          </a:xfrm>
        </p:grpSpPr>
        <p:sp>
          <p:nvSpPr>
            <p:cNvPr id="10" name="Right Arrow 9"/>
            <p:cNvSpPr/>
            <p:nvPr/>
          </p:nvSpPr>
          <p:spPr bwMode="auto">
            <a:xfrm>
              <a:off x="2255836" y="3653531"/>
              <a:ext cx="1676401" cy="623315"/>
            </a:xfrm>
            <a:prstGeom prst="rightArrow">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7" name="TextBox 16"/>
            <p:cNvSpPr txBox="1"/>
            <p:nvPr/>
          </p:nvSpPr>
          <p:spPr>
            <a:xfrm>
              <a:off x="2284476" y="3769797"/>
              <a:ext cx="1372940" cy="369332"/>
            </a:xfrm>
            <a:prstGeom prst="rect">
              <a:avLst/>
            </a:prstGeom>
            <a:noFill/>
          </p:spPr>
          <p:txBody>
            <a:bodyPr wrap="none" rtlCol="0" anchor="ctr">
              <a:spAutoFit/>
            </a:bodyPr>
            <a:lstStyle/>
            <a:p>
              <a:pPr algn="ctr"/>
              <a:r>
                <a:rPr lang="en-US" altLang="zh-CN" dirty="0">
                  <a:gradFill>
                    <a:gsLst>
                      <a:gs pos="79646">
                        <a:srgbClr val="FFFFFF"/>
                      </a:gs>
                      <a:gs pos="45000">
                        <a:srgbClr val="FFFFFF"/>
                      </a:gs>
                    </a:gsLst>
                    <a:lin ang="5400000" scaled="0"/>
                  </a:gradFill>
                </a:rPr>
                <a:t>DETECTION</a:t>
              </a:r>
              <a:endParaRPr lang="zh-CN" altLang="en-US" dirty="0">
                <a:gradFill>
                  <a:gsLst>
                    <a:gs pos="79646">
                      <a:srgbClr val="FFFFFF"/>
                    </a:gs>
                    <a:gs pos="45000">
                      <a:srgbClr val="FFFFFF"/>
                    </a:gs>
                  </a:gsLst>
                  <a:lin ang="5400000" scaled="0"/>
                </a:gradFill>
              </a:endParaRPr>
            </a:p>
          </p:txBody>
        </p:sp>
      </p:grpSp>
      <p:sp>
        <p:nvSpPr>
          <p:cNvPr id="49" name="TextBox 48"/>
          <p:cNvSpPr txBox="1"/>
          <p:nvPr/>
        </p:nvSpPr>
        <p:spPr>
          <a:xfrm>
            <a:off x="3017838" y="4644100"/>
            <a:ext cx="3585078" cy="523220"/>
          </a:xfrm>
          <a:prstGeom prst="rect">
            <a:avLst/>
          </a:prstGeom>
          <a:noFill/>
        </p:spPr>
        <p:txBody>
          <a:bodyPr wrap="square" rtlCol="0">
            <a:spAutoFit/>
          </a:bodyPr>
          <a:lstStyle/>
          <a:p>
            <a:pPr algn="ctr"/>
            <a:r>
              <a:rPr lang="en-US" altLang="zh-CN" sz="1400" dirty="0">
                <a:gradFill>
                  <a:gsLst>
                    <a:gs pos="97345">
                      <a:srgbClr val="FFFFFF"/>
                    </a:gs>
                    <a:gs pos="79646">
                      <a:srgbClr val="FFFFFF"/>
                    </a:gs>
                  </a:gsLst>
                  <a:lin ang="5400000" scaled="0"/>
                </a:gradFill>
              </a:rPr>
              <a:t>FACIAL</a:t>
            </a:r>
            <a:br>
              <a:rPr lang="en-US" altLang="zh-CN" sz="1400" dirty="0">
                <a:gradFill>
                  <a:gsLst>
                    <a:gs pos="97345">
                      <a:srgbClr val="FFFFFF"/>
                    </a:gs>
                    <a:gs pos="79646">
                      <a:srgbClr val="FFFFFF"/>
                    </a:gs>
                  </a:gsLst>
                  <a:lin ang="5400000" scaled="0"/>
                </a:gradFill>
              </a:rPr>
            </a:br>
            <a:r>
              <a:rPr lang="en-US" altLang="zh-CN" sz="1400" dirty="0">
                <a:gradFill>
                  <a:gsLst>
                    <a:gs pos="97345">
                      <a:srgbClr val="FFFFFF"/>
                    </a:gs>
                    <a:gs pos="79646">
                      <a:srgbClr val="FFFFFF"/>
                    </a:gs>
                  </a:gsLst>
                  <a:lin ang="5400000" scaled="0"/>
                </a:gradFill>
              </a:rPr>
              <a:t>RECTANGLE + LANDMARKS</a:t>
            </a:r>
          </a:p>
        </p:txBody>
      </p:sp>
    </p:spTree>
    <p:extLst>
      <p:ext uri="{BB962C8B-B14F-4D97-AF65-F5344CB8AC3E}">
        <p14:creationId xmlns:p14="http://schemas.microsoft.com/office/powerpoint/2010/main" val="15712659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par>
                                <p:cTn id="12" presetID="42" presetClass="path" presetSubtype="0" decel="100000" fill="hold" grpId="1" nodeType="withEffect">
                                  <p:stCondLst>
                                    <p:cond delay="250"/>
                                  </p:stCondLst>
                                  <p:childTnLst>
                                    <p:animMotion origin="layout" path="M 0.01519 0.00045 L 2.30023E-6 2.46482E-6 " pathEditMode="relative" rAng="0" ptsTypes="AA">
                                      <p:cBhvr>
                                        <p:cTn id="13" dur="500" fill="hold"/>
                                        <p:tgtEl>
                                          <p:spTgt spid="76"/>
                                        </p:tgtEl>
                                        <p:attrNameLst>
                                          <p:attrName>ppt_x</p:attrName>
                                          <p:attrName>ppt_y</p:attrName>
                                        </p:attrNameLst>
                                      </p:cBhvr>
                                      <p:rCtr x="-76600" y="-2300"/>
                                    </p:animMotion>
                                  </p:childTnLst>
                                </p:cTn>
                              </p:par>
                              <p:par>
                                <p:cTn id="14" presetID="2" presetClass="entr" presetSubtype="8" decel="100000" fill="hold" grpId="0" nodeType="withEffect">
                                  <p:stCondLst>
                                    <p:cond delay="250"/>
                                  </p:stCondLst>
                                  <p:childTnLst>
                                    <p:set>
                                      <p:cBhvr>
                                        <p:cTn id="15" dur="1" fill="hold">
                                          <p:stCondLst>
                                            <p:cond delay="0"/>
                                          </p:stCondLst>
                                        </p:cTn>
                                        <p:tgtEl>
                                          <p:spTgt spid="57"/>
                                        </p:tgtEl>
                                        <p:attrNameLst>
                                          <p:attrName>style.visibility</p:attrName>
                                        </p:attrNameLst>
                                      </p:cBhvr>
                                      <p:to>
                                        <p:strVal val="visible"/>
                                      </p:to>
                                    </p:set>
                                    <p:anim calcmode="lin" valueType="num">
                                      <p:cBhvr additive="base">
                                        <p:cTn id="16" dur="500" fill="hold"/>
                                        <p:tgtEl>
                                          <p:spTgt spid="57"/>
                                        </p:tgtEl>
                                        <p:attrNameLst>
                                          <p:attrName>ppt_x</p:attrName>
                                        </p:attrNameLst>
                                      </p:cBhvr>
                                      <p:tavLst>
                                        <p:tav tm="0">
                                          <p:val>
                                            <p:strVal val="0-#ppt_w/2"/>
                                          </p:val>
                                        </p:tav>
                                        <p:tav tm="100000">
                                          <p:val>
                                            <p:strVal val="#ppt_x"/>
                                          </p:val>
                                        </p:tav>
                                      </p:tavLst>
                                    </p:anim>
                                    <p:anim calcmode="lin" valueType="num">
                                      <p:cBhvr additive="base">
                                        <p:cTn id="17" dur="500" fill="hold"/>
                                        <p:tgtEl>
                                          <p:spTgt spid="57"/>
                                        </p:tgtEl>
                                        <p:attrNameLst>
                                          <p:attrName>ppt_y</p:attrName>
                                        </p:attrNameLst>
                                      </p:cBhvr>
                                      <p:tavLst>
                                        <p:tav tm="0">
                                          <p:val>
                                            <p:strVal val="#ppt_y"/>
                                          </p:val>
                                        </p:tav>
                                        <p:tav tm="100000">
                                          <p:val>
                                            <p:strVal val="#ppt_y"/>
                                          </p:val>
                                        </p:tav>
                                      </p:tavLst>
                                    </p:anim>
                                  </p:childTnLst>
                                </p:cTn>
                              </p:par>
                              <p:par>
                                <p:cTn id="18" presetID="2" presetClass="entr" presetSubtype="2" decel="100000" fill="hold" nodeType="withEffect">
                                  <p:stCondLst>
                                    <p:cond delay="25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1+#ppt_w/2"/>
                                          </p:val>
                                        </p:tav>
                                        <p:tav tm="100000">
                                          <p:val>
                                            <p:strVal val="#ppt_x"/>
                                          </p:val>
                                        </p:tav>
                                      </p:tavLst>
                                    </p:anim>
                                    <p:anim calcmode="lin" valueType="num">
                                      <p:cBhvr additive="base">
                                        <p:cTn id="21"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6" grpId="1"/>
      <p:bldP spid="5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Title 7"/>
          <p:cNvSpPr txBox="1">
            <a:spLocks/>
          </p:cNvSpPr>
          <p:nvPr/>
        </p:nvSpPr>
        <p:spPr>
          <a:xfrm>
            <a:off x="1538288" y="295275"/>
            <a:ext cx="10593387" cy="917575"/>
          </a:xfrm>
          <a:prstGeom prst="rect">
            <a:avLst/>
          </a:prstGeom>
        </p:spPr>
        <p:txBody>
          <a:bodyPr vert="horz" wrap="square" lIns="146304" tIns="91440" rIns="146304" bIns="9144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a:gradFill>
                  <a:gsLst>
                    <a:gs pos="1250">
                      <a:srgbClr val="404040"/>
                    </a:gs>
                    <a:gs pos="100000">
                      <a:srgbClr val="404040"/>
                    </a:gs>
                  </a:gsLst>
                  <a:lin ang="5400000" scaled="0"/>
                </a:gradFill>
              </a:rPr>
              <a:t>Face API – Detection</a:t>
            </a:r>
          </a:p>
        </p:txBody>
      </p:sp>
      <p:grpSp>
        <p:nvGrpSpPr>
          <p:cNvPr id="14" name="Group 13"/>
          <p:cNvGrpSpPr/>
          <p:nvPr/>
        </p:nvGrpSpPr>
        <p:grpSpPr>
          <a:xfrm>
            <a:off x="0" y="1453734"/>
            <a:ext cx="13201460" cy="5289965"/>
            <a:chOff x="0" y="1453734"/>
            <a:chExt cx="13201460" cy="5289965"/>
          </a:xfrm>
        </p:grpSpPr>
        <p:sp>
          <p:nvSpPr>
            <p:cNvPr id="29" name="Rectangle 28"/>
            <p:cNvSpPr/>
            <p:nvPr/>
          </p:nvSpPr>
          <p:spPr bwMode="auto">
            <a:xfrm>
              <a:off x="0" y="1476374"/>
              <a:ext cx="12436475" cy="5267325"/>
            </a:xfrm>
            <a:prstGeom prst="rect">
              <a:avLst/>
            </a:pr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404040"/>
                </a:solidFill>
              </a:endParaRPr>
            </a:p>
          </p:txBody>
        </p:sp>
        <p:sp>
          <p:nvSpPr>
            <p:cNvPr id="54" name="Rectangle 1"/>
            <p:cNvSpPr/>
            <p:nvPr/>
          </p:nvSpPr>
          <p:spPr>
            <a:xfrm>
              <a:off x="9293416" y="1453734"/>
              <a:ext cx="3908044" cy="5262979"/>
            </a:xfrm>
            <a:prstGeom prst="rect">
              <a:avLst/>
            </a:prstGeom>
          </p:spPr>
          <p:txBody>
            <a:bodyPr wrap="square">
              <a:spAutoFit/>
            </a:bodyPr>
            <a:lstStyle/>
            <a:p>
              <a:r>
                <a:rPr lang="en-US" sz="1200" dirty="0">
                  <a:solidFill>
                    <a:srgbClr val="404040"/>
                  </a:solidFill>
                  <a:latin typeface="Consolas" panose="020B0609020204030204" pitchFamily="49" charset="0"/>
                  <a:cs typeface="Consolas" panose="020B0609020204030204" pitchFamily="49" charset="0"/>
                </a:rPr>
                <a:t>Detection Result:</a:t>
              </a:r>
            </a:p>
            <a:p>
              <a:r>
                <a:rPr lang="en-US" sz="1200" dirty="0">
                  <a:solidFill>
                    <a:srgbClr val="404040"/>
                  </a:solidFill>
                  <a:latin typeface="Consolas" panose="020B0609020204030204" pitchFamily="49" charset="0"/>
                  <a:cs typeface="Consolas" panose="020B0609020204030204" pitchFamily="49" charset="0"/>
                </a:rPr>
                <a:t>JSON:</a:t>
              </a:r>
            </a:p>
            <a:p>
              <a:r>
                <a:rPr lang="en-US" sz="1200" dirty="0">
                  <a:solidFill>
                    <a:srgbClr val="404040"/>
                  </a:solidFill>
                  <a:latin typeface="Consolas" panose="020B0609020204030204" pitchFamily="49" charset="0"/>
                  <a:cs typeface="Consolas" panose="020B0609020204030204" pitchFamily="49" charset="0"/>
                </a:rPr>
                <a:t>[</a:t>
              </a:r>
            </a:p>
            <a:p>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
              </a:r>
              <a:r>
                <a:rPr lang="en-US" sz="1200" dirty="0" err="1">
                  <a:solidFill>
                    <a:srgbClr val="404040"/>
                  </a:solidFill>
                  <a:latin typeface="Consolas" panose="020B0609020204030204" pitchFamily="49" charset="0"/>
                  <a:cs typeface="Consolas" panose="020B0609020204030204" pitchFamily="49" charset="0"/>
                </a:rPr>
                <a:t>faceRectangle</a:t>
              </a:r>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"width": 109,</a:t>
              </a:r>
            </a:p>
            <a:p>
              <a:r>
                <a:rPr lang="en-US" sz="1200" dirty="0">
                  <a:solidFill>
                    <a:srgbClr val="404040"/>
                  </a:solidFill>
                  <a:latin typeface="Consolas" panose="020B0609020204030204" pitchFamily="49" charset="0"/>
                  <a:cs typeface="Consolas" panose="020B0609020204030204" pitchFamily="49" charset="0"/>
                </a:rPr>
                <a:t>      "height": 109,</a:t>
              </a:r>
            </a:p>
            <a:p>
              <a:r>
                <a:rPr lang="en-US" sz="1200" dirty="0">
                  <a:solidFill>
                    <a:srgbClr val="404040"/>
                  </a:solidFill>
                  <a:latin typeface="Consolas" panose="020B0609020204030204" pitchFamily="49" charset="0"/>
                  <a:cs typeface="Consolas" panose="020B0609020204030204" pitchFamily="49" charset="0"/>
                </a:rPr>
                <a:t>      "left": 62,</a:t>
              </a:r>
            </a:p>
            <a:p>
              <a:r>
                <a:rPr lang="en-US" sz="1200" dirty="0">
                  <a:solidFill>
                    <a:srgbClr val="404040"/>
                  </a:solidFill>
                  <a:latin typeface="Consolas" panose="020B0609020204030204" pitchFamily="49" charset="0"/>
                  <a:cs typeface="Consolas" panose="020B0609020204030204" pitchFamily="49" charset="0"/>
                </a:rPr>
                <a:t>      "top": 62</a:t>
              </a:r>
            </a:p>
            <a:p>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"attributes": {</a:t>
              </a:r>
            </a:p>
            <a:p>
              <a:r>
                <a:rPr lang="en-US" sz="1200" dirty="0">
                  <a:solidFill>
                    <a:srgbClr val="404040"/>
                  </a:solidFill>
                  <a:latin typeface="Consolas" panose="020B0609020204030204" pitchFamily="49" charset="0"/>
                  <a:cs typeface="Consolas" panose="020B0609020204030204" pitchFamily="49" charset="0"/>
                </a:rPr>
                <a:t>      "age": 31,</a:t>
              </a:r>
            </a:p>
            <a:p>
              <a:r>
                <a:rPr lang="en-US" sz="1200" dirty="0">
                  <a:solidFill>
                    <a:srgbClr val="404040"/>
                  </a:solidFill>
                  <a:latin typeface="Consolas" panose="020B0609020204030204" pitchFamily="49" charset="0"/>
                  <a:cs typeface="Consolas" panose="020B0609020204030204" pitchFamily="49" charset="0"/>
                </a:rPr>
                <a:t>      "gender": "male",</a:t>
              </a:r>
            </a:p>
            <a:p>
              <a:r>
                <a:rPr lang="en-US" sz="1200" dirty="0">
                  <a:solidFill>
                    <a:srgbClr val="404040"/>
                  </a:solidFill>
                  <a:latin typeface="Consolas" panose="020B0609020204030204" pitchFamily="49" charset="0"/>
                  <a:cs typeface="Consolas" panose="020B0609020204030204" pitchFamily="49" charset="0"/>
                </a:rPr>
                <a:t>      "</a:t>
              </a:r>
              <a:r>
                <a:rPr lang="en-US" sz="1200" dirty="0" err="1">
                  <a:solidFill>
                    <a:srgbClr val="404040"/>
                  </a:solidFill>
                  <a:latin typeface="Consolas" panose="020B0609020204030204" pitchFamily="49" charset="0"/>
                  <a:cs typeface="Consolas" panose="020B0609020204030204" pitchFamily="49" charset="0"/>
                </a:rPr>
                <a:t>headPose</a:t>
              </a:r>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"roll": "2.9",</a:t>
              </a:r>
            </a:p>
            <a:p>
              <a:r>
                <a:rPr lang="en-US" sz="1200" dirty="0">
                  <a:solidFill>
                    <a:srgbClr val="404040"/>
                  </a:solidFill>
                  <a:latin typeface="Consolas" panose="020B0609020204030204" pitchFamily="49" charset="0"/>
                  <a:cs typeface="Consolas" panose="020B0609020204030204" pitchFamily="49" charset="0"/>
                </a:rPr>
                <a:t>        "yaw": "-1.3",</a:t>
              </a:r>
            </a:p>
            <a:p>
              <a:r>
                <a:rPr lang="en-US" sz="1200" dirty="0">
                  <a:solidFill>
                    <a:srgbClr val="404040"/>
                  </a:solidFill>
                  <a:latin typeface="Consolas" panose="020B0609020204030204" pitchFamily="49" charset="0"/>
                  <a:cs typeface="Consolas" panose="020B0609020204030204" pitchFamily="49" charset="0"/>
                </a:rPr>
                <a:t>        "pitch": "0.0"</a:t>
              </a:r>
            </a:p>
            <a:p>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
              </a:r>
              <a:r>
                <a:rPr lang="en-US" sz="1200" dirty="0" err="1">
                  <a:solidFill>
                    <a:srgbClr val="404040"/>
                  </a:solidFill>
                  <a:latin typeface="Consolas" panose="020B0609020204030204" pitchFamily="49" charset="0"/>
                  <a:cs typeface="Consolas" panose="020B0609020204030204" pitchFamily="49" charset="0"/>
                </a:rPr>
                <a:t>faceLandmarks</a:t>
              </a:r>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
              </a:r>
              <a:r>
                <a:rPr lang="en-US" sz="1200" dirty="0" err="1">
                  <a:solidFill>
                    <a:srgbClr val="404040"/>
                  </a:solidFill>
                  <a:latin typeface="Consolas" panose="020B0609020204030204" pitchFamily="49" charset="0"/>
                  <a:cs typeface="Consolas" panose="020B0609020204030204" pitchFamily="49" charset="0"/>
                </a:rPr>
                <a:t>pupilLeft</a:t>
              </a:r>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"x": "93.6",</a:t>
              </a:r>
            </a:p>
            <a:p>
              <a:r>
                <a:rPr lang="en-US" sz="1200" dirty="0">
                  <a:solidFill>
                    <a:srgbClr val="404040"/>
                  </a:solidFill>
                  <a:latin typeface="Consolas" panose="020B0609020204030204" pitchFamily="49" charset="0"/>
                  <a:cs typeface="Consolas" panose="020B0609020204030204" pitchFamily="49" charset="0"/>
                </a:rPr>
                <a:t>        "y": "88.2"</a:t>
              </a:r>
            </a:p>
            <a:p>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
              </a:r>
              <a:r>
                <a:rPr lang="en-US" sz="1200" dirty="0" err="1">
                  <a:solidFill>
                    <a:srgbClr val="404040"/>
                  </a:solidFill>
                  <a:latin typeface="Consolas" panose="020B0609020204030204" pitchFamily="49" charset="0"/>
                  <a:cs typeface="Consolas" panose="020B0609020204030204" pitchFamily="49" charset="0"/>
                </a:rPr>
                <a:t>pupilRight</a:t>
              </a:r>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"x": "138.4",</a:t>
              </a:r>
            </a:p>
            <a:p>
              <a:r>
                <a:rPr lang="en-US" sz="1200" dirty="0">
                  <a:solidFill>
                    <a:srgbClr val="404040"/>
                  </a:solidFill>
                  <a:latin typeface="Consolas" panose="020B0609020204030204" pitchFamily="49" charset="0"/>
                  <a:cs typeface="Consolas" panose="020B0609020204030204" pitchFamily="49" charset="0"/>
                </a:rPr>
                <a:t>        "y": "91.7"</a:t>
              </a:r>
            </a:p>
            <a:p>
              <a:r>
                <a:rPr lang="en-US" sz="1200" dirty="0">
                  <a:solidFill>
                    <a:srgbClr val="404040"/>
                  </a:solidFill>
                  <a:latin typeface="Consolas" panose="020B0609020204030204" pitchFamily="49" charset="0"/>
                  <a:cs typeface="Consolas" panose="020B0609020204030204" pitchFamily="49" charset="0"/>
                </a:rPr>
                <a:t>      },</a:t>
              </a:r>
            </a:p>
            <a:p>
              <a:r>
                <a:rPr lang="en-US" sz="1200" dirty="0">
                  <a:solidFill>
                    <a:srgbClr val="404040"/>
                  </a:solidFill>
                  <a:latin typeface="Consolas" panose="020B0609020204030204" pitchFamily="49" charset="0"/>
                  <a:cs typeface="Consolas" panose="020B0609020204030204" pitchFamily="49" charset="0"/>
                </a:rPr>
                <a:t>     ...</a:t>
              </a:r>
            </a:p>
          </p:txBody>
        </p:sp>
      </p:grpSp>
      <p:sp>
        <p:nvSpPr>
          <p:cNvPr id="57" name="Chevron 56"/>
          <p:cNvSpPr/>
          <p:nvPr/>
        </p:nvSpPr>
        <p:spPr bwMode="auto">
          <a:xfrm>
            <a:off x="6355557" y="1483404"/>
            <a:ext cx="2743200" cy="5257801"/>
          </a:xfrm>
          <a:prstGeom prst="chevron">
            <a:avLst>
              <a:gd name="adj" fmla="val 42593"/>
            </a:avLst>
          </a:prstGeom>
          <a:solidFill>
            <a:srgbClr val="D7D7D7"/>
          </a:solidFill>
          <a:ln w="9525" cap="flat" cmpd="sng" algn="ctr">
            <a:noFill/>
            <a:prstDash val="solid"/>
          </a:ln>
          <a:effectLst/>
        </p:spPr>
        <p:txBody>
          <a:bodyPr lIns="121725" tIns="60862" rIns="121725" bIns="60862" rtlCol="0" anchor="ctr"/>
          <a:lstStyle/>
          <a:p>
            <a:pPr defTabSz="914400"/>
            <a:endParaRPr lang="en-US" sz="1400" kern="0" dirty="0">
              <a:solidFill>
                <a:srgbClr val="FFFFFF"/>
              </a:solidFill>
            </a:endParaRPr>
          </a:p>
        </p:txBody>
      </p:sp>
      <p:sp>
        <p:nvSpPr>
          <p:cNvPr id="72" name="Freeform 71"/>
          <p:cNvSpPr/>
          <p:nvPr/>
        </p:nvSpPr>
        <p:spPr bwMode="auto">
          <a:xfrm>
            <a:off x="0" y="1483403"/>
            <a:ext cx="7955757" cy="5260297"/>
          </a:xfrm>
          <a:custGeom>
            <a:avLst/>
            <a:gdLst>
              <a:gd name="connsiteX0" fmla="*/ 0 w 7955757"/>
              <a:gd name="connsiteY0" fmla="*/ 0 h 5260297"/>
              <a:gd name="connsiteX1" fmla="*/ 2103438 w 7955757"/>
              <a:gd name="connsiteY1" fmla="*/ 0 h 5260297"/>
              <a:gd name="connsiteX2" fmla="*/ 2103438 w 7955757"/>
              <a:gd name="connsiteY2" fmla="*/ 1 h 5260297"/>
              <a:gd name="connsiteX3" fmla="*/ 6778641 w 7955757"/>
              <a:gd name="connsiteY3" fmla="*/ 1 h 5260297"/>
              <a:gd name="connsiteX4" fmla="*/ 7955757 w 7955757"/>
              <a:gd name="connsiteY4" fmla="*/ 2628902 h 5260297"/>
              <a:gd name="connsiteX5" fmla="*/ 6778641 w 7955757"/>
              <a:gd name="connsiteY5" fmla="*/ 5257802 h 5260297"/>
              <a:gd name="connsiteX6" fmla="*/ 2103438 w 7955757"/>
              <a:gd name="connsiteY6" fmla="*/ 5257802 h 5260297"/>
              <a:gd name="connsiteX7" fmla="*/ 2103438 w 7955757"/>
              <a:gd name="connsiteY7" fmla="*/ 5260297 h 5260297"/>
              <a:gd name="connsiteX8" fmla="*/ 0 w 7955757"/>
              <a:gd name="connsiteY8" fmla="*/ 5260297 h 526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5757" h="5260297">
                <a:moveTo>
                  <a:pt x="0" y="0"/>
                </a:moveTo>
                <a:lnTo>
                  <a:pt x="2103438" y="0"/>
                </a:lnTo>
                <a:lnTo>
                  <a:pt x="2103438" y="1"/>
                </a:lnTo>
                <a:lnTo>
                  <a:pt x="6778641" y="1"/>
                </a:lnTo>
                <a:lnTo>
                  <a:pt x="7955757" y="2628902"/>
                </a:lnTo>
                <a:lnTo>
                  <a:pt x="6778641" y="5257802"/>
                </a:lnTo>
                <a:lnTo>
                  <a:pt x="2103438" y="5257802"/>
                </a:lnTo>
                <a:lnTo>
                  <a:pt x="2103438" y="5260297"/>
                </a:lnTo>
                <a:lnTo>
                  <a:pt x="0" y="5260297"/>
                </a:lnTo>
                <a:close/>
              </a:path>
            </a:pathLst>
          </a:cu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nvGrpSpPr>
          <p:cNvPr id="20" name="Group 19"/>
          <p:cNvGrpSpPr/>
          <p:nvPr/>
        </p:nvGrpSpPr>
        <p:grpSpPr>
          <a:xfrm>
            <a:off x="-355601" y="301625"/>
            <a:ext cx="1849438" cy="917575"/>
            <a:chOff x="-355601" y="301625"/>
            <a:chExt cx="1849438" cy="917575"/>
          </a:xfrm>
        </p:grpSpPr>
        <p:sp>
          <p:nvSpPr>
            <p:cNvPr id="78" name="Freeform 5"/>
            <p:cNvSpPr>
              <a:spLocks/>
            </p:cNvSpPr>
            <p:nvPr/>
          </p:nvSpPr>
          <p:spPr bwMode="auto">
            <a:xfrm>
              <a:off x="-355601" y="301625"/>
              <a:ext cx="1849438" cy="917575"/>
            </a:xfrm>
            <a:custGeom>
              <a:avLst/>
              <a:gdLst>
                <a:gd name="T0" fmla="*/ 914 w 1165"/>
                <a:gd name="T1" fmla="*/ 578 h 578"/>
                <a:gd name="T2" fmla="*/ 0 w 1165"/>
                <a:gd name="T3" fmla="*/ 578 h 578"/>
                <a:gd name="T4" fmla="*/ 0 w 1165"/>
                <a:gd name="T5" fmla="*/ 0 h 578"/>
                <a:gd name="T6" fmla="*/ 1165 w 1165"/>
                <a:gd name="T7" fmla="*/ 0 h 578"/>
                <a:gd name="T8" fmla="*/ 914 w 1165"/>
                <a:gd name="T9" fmla="*/ 578 h 578"/>
                <a:gd name="T10" fmla="*/ 914 w 1165"/>
                <a:gd name="T11" fmla="*/ 578 h 578"/>
                <a:gd name="T12" fmla="*/ 914 w 1165"/>
                <a:gd name="T13" fmla="*/ 578 h 578"/>
              </a:gdLst>
              <a:ahLst/>
              <a:cxnLst>
                <a:cxn ang="0">
                  <a:pos x="T0" y="T1"/>
                </a:cxn>
                <a:cxn ang="0">
                  <a:pos x="T2" y="T3"/>
                </a:cxn>
                <a:cxn ang="0">
                  <a:pos x="T4" y="T5"/>
                </a:cxn>
                <a:cxn ang="0">
                  <a:pos x="T6" y="T7"/>
                </a:cxn>
                <a:cxn ang="0">
                  <a:pos x="T8" y="T9"/>
                </a:cxn>
                <a:cxn ang="0">
                  <a:pos x="T10" y="T11"/>
                </a:cxn>
                <a:cxn ang="0">
                  <a:pos x="T12" y="T13"/>
                </a:cxn>
              </a:cxnLst>
              <a:rect l="0" t="0" r="r" b="b"/>
              <a:pathLst>
                <a:path w="1165" h="578">
                  <a:moveTo>
                    <a:pt x="914" y="578"/>
                  </a:moveTo>
                  <a:lnTo>
                    <a:pt x="0" y="578"/>
                  </a:lnTo>
                  <a:lnTo>
                    <a:pt x="0" y="0"/>
                  </a:lnTo>
                  <a:lnTo>
                    <a:pt x="1165" y="0"/>
                  </a:lnTo>
                  <a:lnTo>
                    <a:pt x="914" y="578"/>
                  </a:lnTo>
                  <a:lnTo>
                    <a:pt x="914" y="578"/>
                  </a:lnTo>
                  <a:lnTo>
                    <a:pt x="914" y="578"/>
                  </a:lnTo>
                  <a:close/>
                </a:path>
              </a:pathLst>
            </a:custGeom>
            <a:solidFill>
              <a:srgbClr val="01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pic>
          <p:nvPicPr>
            <p:cNvPr id="83" name="Picture 8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875" y="373940"/>
              <a:ext cx="766762" cy="772944"/>
            </a:xfrm>
            <a:prstGeom prst="rect">
              <a:avLst/>
            </a:prstGeom>
          </p:spPr>
        </p:pic>
      </p:grpSp>
      <p:grpSp>
        <p:nvGrpSpPr>
          <p:cNvPr id="33" name="Group 32"/>
          <p:cNvGrpSpPr/>
          <p:nvPr/>
        </p:nvGrpSpPr>
        <p:grpSpPr>
          <a:xfrm>
            <a:off x="1844233" y="3585948"/>
            <a:ext cx="1418868" cy="1418868"/>
            <a:chOff x="-1249363" y="2430462"/>
            <a:chExt cx="1143000" cy="1143000"/>
          </a:xfrm>
          <a:solidFill>
            <a:srgbClr val="FFFFFF"/>
          </a:solidFill>
        </p:grpSpPr>
        <p:sp>
          <p:nvSpPr>
            <p:cNvPr id="34" name="Half Frame 33"/>
            <p:cNvSpPr/>
            <p:nvPr/>
          </p:nvSpPr>
          <p:spPr bwMode="auto">
            <a:xfrm>
              <a:off x="-1249363" y="2430462"/>
              <a:ext cx="228600" cy="228600"/>
            </a:xfrm>
            <a:prstGeom prst="halfFram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Half Frame 34"/>
            <p:cNvSpPr/>
            <p:nvPr/>
          </p:nvSpPr>
          <p:spPr bwMode="auto">
            <a:xfrm flipH="1">
              <a:off x="-334963" y="2430462"/>
              <a:ext cx="228600" cy="228600"/>
            </a:xfrm>
            <a:prstGeom prst="halfFram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36" name="Half Frame 35"/>
            <p:cNvSpPr/>
            <p:nvPr/>
          </p:nvSpPr>
          <p:spPr bwMode="auto">
            <a:xfrm flipV="1">
              <a:off x="-1249363" y="3344862"/>
              <a:ext cx="228600" cy="228600"/>
            </a:xfrm>
            <a:prstGeom prst="halfFram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37" name="Half Frame 36"/>
            <p:cNvSpPr/>
            <p:nvPr/>
          </p:nvSpPr>
          <p:spPr bwMode="auto">
            <a:xfrm flipH="1" flipV="1">
              <a:off x="-334963" y="3344862"/>
              <a:ext cx="228600" cy="228600"/>
            </a:xfrm>
            <a:prstGeom prst="halfFram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38" name="Group 37"/>
          <p:cNvGrpSpPr/>
          <p:nvPr/>
        </p:nvGrpSpPr>
        <p:grpSpPr>
          <a:xfrm>
            <a:off x="1190806" y="2212970"/>
            <a:ext cx="3654064" cy="3504435"/>
            <a:chOff x="684570" y="3230562"/>
            <a:chExt cx="1609985" cy="1437356"/>
          </a:xfrm>
        </p:grpSpPr>
        <p:sp>
          <p:nvSpPr>
            <p:cNvPr id="39" name="Half Frame 38"/>
            <p:cNvSpPr/>
            <p:nvPr/>
          </p:nvSpPr>
          <p:spPr bwMode="auto">
            <a:xfrm>
              <a:off x="684570" y="3230562"/>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Half Frame 40"/>
            <p:cNvSpPr/>
            <p:nvPr/>
          </p:nvSpPr>
          <p:spPr bwMode="auto">
            <a:xfrm flipH="1">
              <a:off x="2010781" y="3237995"/>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42" name="Half Frame 41"/>
            <p:cNvSpPr/>
            <p:nvPr/>
          </p:nvSpPr>
          <p:spPr bwMode="auto">
            <a:xfrm flipV="1">
              <a:off x="684570" y="4375755"/>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Half Frame 42"/>
            <p:cNvSpPr/>
            <p:nvPr/>
          </p:nvSpPr>
          <p:spPr bwMode="auto">
            <a:xfrm flipH="1" flipV="1">
              <a:off x="1991654" y="4384144"/>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p:cNvPicPr>
              <a:picLocks noChangeAspect="1"/>
            </p:cNvPicPr>
            <p:nvPr/>
          </p:nvPicPr>
          <p:blipFill>
            <a:blip r:embed="rId4"/>
            <a:stretch>
              <a:fillRect/>
            </a:stretch>
          </p:blipFill>
          <p:spPr>
            <a:xfrm>
              <a:off x="823396" y="3368496"/>
              <a:ext cx="1314098" cy="1157535"/>
            </a:xfrm>
            <a:prstGeom prst="rect">
              <a:avLst/>
            </a:prstGeom>
            <a:solidFill>
              <a:srgbClr val="FFFFFF">
                <a:shade val="85000"/>
              </a:srgbClr>
            </a:solidFill>
            <a:ln w="28575"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sp>
        <p:nvSpPr>
          <p:cNvPr id="7" name="Rectangle 6"/>
          <p:cNvSpPr/>
          <p:nvPr/>
        </p:nvSpPr>
        <p:spPr bwMode="auto">
          <a:xfrm>
            <a:off x="2379962" y="3279006"/>
            <a:ext cx="1263421" cy="1410502"/>
          </a:xfrm>
          <a:prstGeom prst="rect">
            <a:avLst/>
          </a:prstGeom>
          <a:noFill/>
          <a:ln w="38100">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9" name="TextBox 18"/>
          <p:cNvSpPr txBox="1"/>
          <p:nvPr/>
        </p:nvSpPr>
        <p:spPr>
          <a:xfrm>
            <a:off x="2383837" y="3333216"/>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47" name="TextBox 46"/>
          <p:cNvSpPr txBox="1"/>
          <p:nvPr/>
        </p:nvSpPr>
        <p:spPr>
          <a:xfrm>
            <a:off x="2610457" y="3327949"/>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48" name="TextBox 47"/>
          <p:cNvSpPr txBox="1"/>
          <p:nvPr/>
        </p:nvSpPr>
        <p:spPr>
          <a:xfrm>
            <a:off x="2274552" y="3222165"/>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50" name="TextBox 49"/>
          <p:cNvSpPr txBox="1"/>
          <p:nvPr/>
        </p:nvSpPr>
        <p:spPr>
          <a:xfrm>
            <a:off x="2605067" y="3183994"/>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51" name="TextBox 50"/>
          <p:cNvSpPr txBox="1"/>
          <p:nvPr/>
        </p:nvSpPr>
        <p:spPr>
          <a:xfrm>
            <a:off x="2839273" y="3155371"/>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52" name="TextBox 51"/>
          <p:cNvSpPr txBox="1"/>
          <p:nvPr/>
        </p:nvSpPr>
        <p:spPr>
          <a:xfrm>
            <a:off x="3204558" y="3125345"/>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53" name="TextBox 52"/>
          <p:cNvSpPr txBox="1"/>
          <p:nvPr/>
        </p:nvSpPr>
        <p:spPr>
          <a:xfrm>
            <a:off x="2882549" y="3307047"/>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55" name="TextBox 54"/>
          <p:cNvSpPr txBox="1"/>
          <p:nvPr/>
        </p:nvSpPr>
        <p:spPr>
          <a:xfrm>
            <a:off x="3181956" y="3277869"/>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56" name="TextBox 55"/>
          <p:cNvSpPr txBox="1"/>
          <p:nvPr/>
        </p:nvSpPr>
        <p:spPr>
          <a:xfrm>
            <a:off x="2541576" y="3911456"/>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58" name="TextBox 57"/>
          <p:cNvSpPr txBox="1"/>
          <p:nvPr/>
        </p:nvSpPr>
        <p:spPr>
          <a:xfrm>
            <a:off x="3113075" y="3868032"/>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59" name="TextBox 58"/>
          <p:cNvSpPr txBox="1"/>
          <p:nvPr/>
        </p:nvSpPr>
        <p:spPr>
          <a:xfrm>
            <a:off x="2783297" y="3910183"/>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60" name="TextBox 59"/>
          <p:cNvSpPr txBox="1"/>
          <p:nvPr/>
        </p:nvSpPr>
        <p:spPr>
          <a:xfrm>
            <a:off x="2783296" y="4054074"/>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61" name="TextBox 60"/>
          <p:cNvSpPr txBox="1"/>
          <p:nvPr/>
        </p:nvSpPr>
        <p:spPr>
          <a:xfrm>
            <a:off x="2731966" y="3659814"/>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62" name="TextBox 61"/>
          <p:cNvSpPr txBox="1"/>
          <p:nvPr/>
        </p:nvSpPr>
        <p:spPr>
          <a:xfrm>
            <a:off x="2944683" y="3623805"/>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63" name="TextBox 62"/>
          <p:cNvSpPr txBox="1"/>
          <p:nvPr/>
        </p:nvSpPr>
        <p:spPr>
          <a:xfrm>
            <a:off x="2579479" y="3667625"/>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64" name="TextBox 63"/>
          <p:cNvSpPr txBox="1"/>
          <p:nvPr/>
        </p:nvSpPr>
        <p:spPr>
          <a:xfrm>
            <a:off x="2727107" y="3518830"/>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65" name="TextBox 64"/>
          <p:cNvSpPr txBox="1"/>
          <p:nvPr/>
        </p:nvSpPr>
        <p:spPr>
          <a:xfrm>
            <a:off x="2414385" y="3294415"/>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66" name="TextBox 65"/>
          <p:cNvSpPr txBox="1"/>
          <p:nvPr/>
        </p:nvSpPr>
        <p:spPr>
          <a:xfrm>
            <a:off x="2471079" y="3260889"/>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67" name="TextBox 66"/>
          <p:cNvSpPr txBox="1"/>
          <p:nvPr/>
        </p:nvSpPr>
        <p:spPr>
          <a:xfrm>
            <a:off x="2558106" y="3276962"/>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68" name="TextBox 67"/>
          <p:cNvSpPr txBox="1"/>
          <p:nvPr/>
        </p:nvSpPr>
        <p:spPr>
          <a:xfrm>
            <a:off x="2930423" y="3237383"/>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69" name="TextBox 68"/>
          <p:cNvSpPr txBox="1"/>
          <p:nvPr/>
        </p:nvSpPr>
        <p:spPr>
          <a:xfrm>
            <a:off x="3012872" y="3212627"/>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70" name="TextBox 69"/>
          <p:cNvSpPr txBox="1"/>
          <p:nvPr/>
        </p:nvSpPr>
        <p:spPr>
          <a:xfrm>
            <a:off x="3121214" y="3241976"/>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71" name="TextBox 70"/>
          <p:cNvSpPr txBox="1"/>
          <p:nvPr/>
        </p:nvSpPr>
        <p:spPr>
          <a:xfrm>
            <a:off x="2487965" y="3364783"/>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77" name="TextBox 76"/>
          <p:cNvSpPr txBox="1"/>
          <p:nvPr/>
        </p:nvSpPr>
        <p:spPr>
          <a:xfrm>
            <a:off x="3026266" y="3308481"/>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79" name="TextBox 78"/>
          <p:cNvSpPr txBox="1"/>
          <p:nvPr/>
        </p:nvSpPr>
        <p:spPr>
          <a:xfrm>
            <a:off x="2606134" y="3563731"/>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80" name="TextBox 79"/>
          <p:cNvSpPr txBox="1"/>
          <p:nvPr/>
        </p:nvSpPr>
        <p:spPr>
          <a:xfrm>
            <a:off x="2883917" y="3529930"/>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Tree>
    <p:extLst>
      <p:ext uri="{BB962C8B-B14F-4D97-AF65-F5344CB8AC3E}">
        <p14:creationId xmlns:p14="http://schemas.microsoft.com/office/powerpoint/2010/main" val="19202136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par>
                                <p:cTn id="12" presetID="42" presetClass="path" presetSubtype="0" decel="100000" fill="hold" grpId="1" nodeType="withEffect">
                                  <p:stCondLst>
                                    <p:cond delay="250"/>
                                  </p:stCondLst>
                                  <p:childTnLst>
                                    <p:animMotion origin="layout" path="M 0.01519 0.00045 L 2.30023E-6 2.46482E-6 " pathEditMode="relative" rAng="0" ptsTypes="AA">
                                      <p:cBhvr>
                                        <p:cTn id="13" dur="500" fill="hold"/>
                                        <p:tgtEl>
                                          <p:spTgt spid="76"/>
                                        </p:tgtEl>
                                        <p:attrNameLst>
                                          <p:attrName>ppt_x</p:attrName>
                                          <p:attrName>ppt_y</p:attrName>
                                        </p:attrNameLst>
                                      </p:cBhvr>
                                      <p:rCtr x="-76600" y="-2300"/>
                                    </p:animMotion>
                                  </p:childTnLst>
                                </p:cTn>
                              </p:par>
                              <p:par>
                                <p:cTn id="14" presetID="2" presetClass="entr" presetSubtype="8" decel="100000" fill="hold" grpId="0" nodeType="withEffect">
                                  <p:stCondLst>
                                    <p:cond delay="250"/>
                                  </p:stCondLst>
                                  <p:childTnLst>
                                    <p:set>
                                      <p:cBhvr>
                                        <p:cTn id="15" dur="1" fill="hold">
                                          <p:stCondLst>
                                            <p:cond delay="0"/>
                                          </p:stCondLst>
                                        </p:cTn>
                                        <p:tgtEl>
                                          <p:spTgt spid="57"/>
                                        </p:tgtEl>
                                        <p:attrNameLst>
                                          <p:attrName>style.visibility</p:attrName>
                                        </p:attrNameLst>
                                      </p:cBhvr>
                                      <p:to>
                                        <p:strVal val="visible"/>
                                      </p:to>
                                    </p:set>
                                    <p:anim calcmode="lin" valueType="num">
                                      <p:cBhvr additive="base">
                                        <p:cTn id="16" dur="500" fill="hold"/>
                                        <p:tgtEl>
                                          <p:spTgt spid="57"/>
                                        </p:tgtEl>
                                        <p:attrNameLst>
                                          <p:attrName>ppt_x</p:attrName>
                                        </p:attrNameLst>
                                      </p:cBhvr>
                                      <p:tavLst>
                                        <p:tav tm="0">
                                          <p:val>
                                            <p:strVal val="0-#ppt_w/2"/>
                                          </p:val>
                                        </p:tav>
                                        <p:tav tm="100000">
                                          <p:val>
                                            <p:strVal val="#ppt_x"/>
                                          </p:val>
                                        </p:tav>
                                      </p:tavLst>
                                    </p:anim>
                                    <p:anim calcmode="lin" valueType="num">
                                      <p:cBhvr additive="base">
                                        <p:cTn id="17" dur="500" fill="hold"/>
                                        <p:tgtEl>
                                          <p:spTgt spid="57"/>
                                        </p:tgtEl>
                                        <p:attrNameLst>
                                          <p:attrName>ppt_y</p:attrName>
                                        </p:attrNameLst>
                                      </p:cBhvr>
                                      <p:tavLst>
                                        <p:tav tm="0">
                                          <p:val>
                                            <p:strVal val="#ppt_y"/>
                                          </p:val>
                                        </p:tav>
                                        <p:tav tm="100000">
                                          <p:val>
                                            <p:strVal val="#ppt_y"/>
                                          </p:val>
                                        </p:tav>
                                      </p:tavLst>
                                    </p:anim>
                                  </p:childTnLst>
                                </p:cTn>
                              </p:par>
                              <p:par>
                                <p:cTn id="18" presetID="2" presetClass="entr" presetSubtype="2" decel="100000" fill="hold" nodeType="withEffect">
                                  <p:stCondLst>
                                    <p:cond delay="25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1+#ppt_w/2"/>
                                          </p:val>
                                        </p:tav>
                                        <p:tav tm="100000">
                                          <p:val>
                                            <p:strVal val="#ppt_x"/>
                                          </p:val>
                                        </p:tav>
                                      </p:tavLst>
                                    </p:anim>
                                    <p:anim calcmode="lin" valueType="num">
                                      <p:cBhvr additive="base">
                                        <p:cTn id="21"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6" grpId="1"/>
      <p:bldP spid="5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0" y="1476374"/>
            <a:ext cx="12436475" cy="5267325"/>
            <a:chOff x="0" y="1476374"/>
            <a:chExt cx="12436475" cy="5267325"/>
          </a:xfrm>
        </p:grpSpPr>
        <p:sp>
          <p:nvSpPr>
            <p:cNvPr id="17" name="Rectangle 16"/>
            <p:cNvSpPr/>
            <p:nvPr/>
          </p:nvSpPr>
          <p:spPr bwMode="auto">
            <a:xfrm>
              <a:off x="0" y="1476374"/>
              <a:ext cx="12436475" cy="5267325"/>
            </a:xfrm>
            <a:prstGeom prst="rect">
              <a:avLst/>
            </a:pr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404040"/>
                </a:solidFill>
              </a:endParaRPr>
            </a:p>
          </p:txBody>
        </p:sp>
        <p:sp>
          <p:nvSpPr>
            <p:cNvPr id="13" name="Rectangle 12"/>
            <p:cNvSpPr/>
            <p:nvPr/>
          </p:nvSpPr>
          <p:spPr>
            <a:xfrm>
              <a:off x="8819922" y="3076349"/>
              <a:ext cx="3429001" cy="2123658"/>
            </a:xfrm>
            <a:prstGeom prst="rect">
              <a:avLst/>
            </a:prstGeom>
          </p:spPr>
          <p:txBody>
            <a:bodyPr wrap="square">
              <a:spAutoFit/>
            </a:bodyPr>
            <a:lstStyle/>
            <a:p>
              <a:r>
                <a:rPr lang="en-US" sz="1600" dirty="0">
                  <a:solidFill>
                    <a:srgbClr val="404040"/>
                  </a:solidFill>
                  <a:latin typeface="Consolas" panose="020B0609020204030204" pitchFamily="49" charset="0"/>
                  <a:cs typeface="Consolas" panose="020B0609020204030204" pitchFamily="49" charset="0"/>
                </a:rPr>
                <a:t>Verification Result:</a:t>
              </a:r>
            </a:p>
            <a:p>
              <a:r>
                <a:rPr lang="en-US" sz="1600" dirty="0">
                  <a:solidFill>
                    <a:srgbClr val="404040"/>
                  </a:solidFill>
                  <a:latin typeface="Consolas" panose="020B0609020204030204" pitchFamily="49" charset="0"/>
                  <a:cs typeface="Consolas" panose="020B0609020204030204" pitchFamily="49" charset="0"/>
                </a:rPr>
                <a:t>JSON:</a:t>
              </a:r>
            </a:p>
            <a:p>
              <a:r>
                <a:rPr lang="en-US" sz="1600" dirty="0">
                  <a:solidFill>
                    <a:srgbClr val="404040"/>
                  </a:solidFill>
                  <a:latin typeface="Consolas" panose="020B0609020204030204" pitchFamily="49" charset="0"/>
                  <a:cs typeface="Consolas" panose="020B0609020204030204" pitchFamily="49" charset="0"/>
                </a:rPr>
                <a:t>[</a:t>
              </a:r>
            </a:p>
            <a:p>
              <a:pPr lvl="1"/>
              <a:r>
                <a:rPr lang="en-US" sz="1600" dirty="0">
                  <a:solidFill>
                    <a:srgbClr val="404040"/>
                  </a:solidFill>
                  <a:latin typeface="Consolas" panose="020B0609020204030204" pitchFamily="49" charset="0"/>
                  <a:cs typeface="Consolas" panose="020B0609020204030204" pitchFamily="49" charset="0"/>
                </a:rPr>
                <a:t>{</a:t>
              </a:r>
            </a:p>
            <a:p>
              <a:pPr lvl="2" indent="-9171"/>
              <a:r>
                <a:rPr lang="en-US" sz="1600" dirty="0">
                  <a:solidFill>
                    <a:srgbClr val="404040"/>
                  </a:solidFill>
                  <a:latin typeface="Consolas" panose="020B0609020204030204" pitchFamily="49" charset="0"/>
                  <a:cs typeface="Consolas" panose="020B0609020204030204" pitchFamily="49" charset="0"/>
                </a:rPr>
                <a:t>"</a:t>
              </a:r>
              <a:r>
                <a:rPr lang="en-US" sz="1600" dirty="0" err="1">
                  <a:solidFill>
                    <a:srgbClr val="404040"/>
                  </a:solidFill>
                  <a:latin typeface="Consolas" panose="020B0609020204030204" pitchFamily="49" charset="0"/>
                  <a:cs typeface="Consolas" panose="020B0609020204030204" pitchFamily="49" charset="0"/>
                </a:rPr>
                <a:t>isIdentical</a:t>
              </a:r>
              <a:r>
                <a:rPr lang="en-US" sz="1600" dirty="0">
                  <a:solidFill>
                    <a:srgbClr val="404040"/>
                  </a:solidFill>
                  <a:latin typeface="Consolas" panose="020B0609020204030204" pitchFamily="49" charset="0"/>
                  <a:cs typeface="Consolas" panose="020B0609020204030204" pitchFamily="49" charset="0"/>
                </a:rPr>
                <a:t>":false,</a:t>
              </a:r>
            </a:p>
            <a:p>
              <a:pPr lvl="2" indent="-9171"/>
              <a:r>
                <a:rPr lang="en-US" sz="1600" dirty="0">
                  <a:solidFill>
                    <a:srgbClr val="404040"/>
                  </a:solidFill>
                  <a:latin typeface="Consolas" panose="020B0609020204030204" pitchFamily="49" charset="0"/>
                  <a:cs typeface="Consolas" panose="020B0609020204030204" pitchFamily="49" charset="0"/>
                </a:rPr>
                <a:t>"confidence":0.01 </a:t>
              </a:r>
            </a:p>
            <a:p>
              <a:pPr lvl="1" indent="-9171"/>
              <a:r>
                <a:rPr lang="en-US" sz="1600" dirty="0">
                  <a:solidFill>
                    <a:srgbClr val="404040"/>
                  </a:solidFill>
                  <a:latin typeface="Consolas" panose="020B0609020204030204" pitchFamily="49" charset="0"/>
                  <a:cs typeface="Consolas" panose="020B0609020204030204" pitchFamily="49" charset="0"/>
                </a:rPr>
                <a:t>}</a:t>
              </a:r>
            </a:p>
            <a:p>
              <a:pPr indent="-9171"/>
              <a:r>
                <a:rPr lang="en-US" sz="1600" dirty="0">
                  <a:solidFill>
                    <a:srgbClr val="404040"/>
                  </a:solidFill>
                  <a:latin typeface="Consolas" panose="020B0609020204030204" pitchFamily="49" charset="0"/>
                  <a:cs typeface="Consolas" panose="020B0609020204030204" pitchFamily="49" charset="0"/>
                </a:rPr>
                <a:t>]</a:t>
              </a:r>
            </a:p>
          </p:txBody>
        </p:sp>
      </p:grpSp>
      <p:sp>
        <p:nvSpPr>
          <p:cNvPr id="10" name="Title 7"/>
          <p:cNvSpPr txBox="1">
            <a:spLocks/>
          </p:cNvSpPr>
          <p:nvPr/>
        </p:nvSpPr>
        <p:spPr>
          <a:xfrm>
            <a:off x="1538288" y="295275"/>
            <a:ext cx="10593387" cy="917575"/>
          </a:xfrm>
          <a:prstGeom prst="rect">
            <a:avLst/>
          </a:prstGeom>
        </p:spPr>
        <p:txBody>
          <a:bodyPr vert="horz" wrap="square" lIns="146304" tIns="91440" rIns="146304" bIns="9144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a:gradFill>
                  <a:gsLst>
                    <a:gs pos="1250">
                      <a:srgbClr val="404040"/>
                    </a:gs>
                    <a:gs pos="100000">
                      <a:srgbClr val="404040"/>
                    </a:gs>
                  </a:gsLst>
                  <a:lin ang="5400000" scaled="0"/>
                </a:gradFill>
              </a:rPr>
              <a:t>Face API – Verification</a:t>
            </a:r>
          </a:p>
        </p:txBody>
      </p:sp>
      <p:grpSp>
        <p:nvGrpSpPr>
          <p:cNvPr id="11" name="Group 10"/>
          <p:cNvGrpSpPr/>
          <p:nvPr/>
        </p:nvGrpSpPr>
        <p:grpSpPr>
          <a:xfrm>
            <a:off x="-355601" y="301625"/>
            <a:ext cx="1849438" cy="917575"/>
            <a:chOff x="-355601" y="301625"/>
            <a:chExt cx="1849438" cy="917575"/>
          </a:xfrm>
        </p:grpSpPr>
        <p:sp>
          <p:nvSpPr>
            <p:cNvPr id="14" name="Freeform 5"/>
            <p:cNvSpPr>
              <a:spLocks/>
            </p:cNvSpPr>
            <p:nvPr/>
          </p:nvSpPr>
          <p:spPr bwMode="auto">
            <a:xfrm>
              <a:off x="-355601" y="301625"/>
              <a:ext cx="1849438" cy="917575"/>
            </a:xfrm>
            <a:custGeom>
              <a:avLst/>
              <a:gdLst>
                <a:gd name="T0" fmla="*/ 914 w 1165"/>
                <a:gd name="T1" fmla="*/ 578 h 578"/>
                <a:gd name="T2" fmla="*/ 0 w 1165"/>
                <a:gd name="T3" fmla="*/ 578 h 578"/>
                <a:gd name="T4" fmla="*/ 0 w 1165"/>
                <a:gd name="T5" fmla="*/ 0 h 578"/>
                <a:gd name="T6" fmla="*/ 1165 w 1165"/>
                <a:gd name="T7" fmla="*/ 0 h 578"/>
                <a:gd name="T8" fmla="*/ 914 w 1165"/>
                <a:gd name="T9" fmla="*/ 578 h 578"/>
                <a:gd name="T10" fmla="*/ 914 w 1165"/>
                <a:gd name="T11" fmla="*/ 578 h 578"/>
                <a:gd name="T12" fmla="*/ 914 w 1165"/>
                <a:gd name="T13" fmla="*/ 578 h 578"/>
              </a:gdLst>
              <a:ahLst/>
              <a:cxnLst>
                <a:cxn ang="0">
                  <a:pos x="T0" y="T1"/>
                </a:cxn>
                <a:cxn ang="0">
                  <a:pos x="T2" y="T3"/>
                </a:cxn>
                <a:cxn ang="0">
                  <a:pos x="T4" y="T5"/>
                </a:cxn>
                <a:cxn ang="0">
                  <a:pos x="T6" y="T7"/>
                </a:cxn>
                <a:cxn ang="0">
                  <a:pos x="T8" y="T9"/>
                </a:cxn>
                <a:cxn ang="0">
                  <a:pos x="T10" y="T11"/>
                </a:cxn>
                <a:cxn ang="0">
                  <a:pos x="T12" y="T13"/>
                </a:cxn>
              </a:cxnLst>
              <a:rect l="0" t="0" r="r" b="b"/>
              <a:pathLst>
                <a:path w="1165" h="578">
                  <a:moveTo>
                    <a:pt x="914" y="578"/>
                  </a:moveTo>
                  <a:lnTo>
                    <a:pt x="0" y="578"/>
                  </a:lnTo>
                  <a:lnTo>
                    <a:pt x="0" y="0"/>
                  </a:lnTo>
                  <a:lnTo>
                    <a:pt x="1165" y="0"/>
                  </a:lnTo>
                  <a:lnTo>
                    <a:pt x="914" y="578"/>
                  </a:lnTo>
                  <a:lnTo>
                    <a:pt x="914" y="578"/>
                  </a:lnTo>
                  <a:lnTo>
                    <a:pt x="914" y="578"/>
                  </a:lnTo>
                  <a:close/>
                </a:path>
              </a:pathLst>
            </a:custGeom>
            <a:solidFill>
              <a:srgbClr val="01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pic>
          <p:nvPicPr>
            <p:cNvPr id="15" name="Picture 1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875" y="373940"/>
              <a:ext cx="766762" cy="772944"/>
            </a:xfrm>
            <a:prstGeom prst="rect">
              <a:avLst/>
            </a:prstGeom>
          </p:spPr>
        </p:pic>
      </p:grpSp>
      <p:sp>
        <p:nvSpPr>
          <p:cNvPr id="19" name="Chevron 18"/>
          <p:cNvSpPr/>
          <p:nvPr/>
        </p:nvSpPr>
        <p:spPr bwMode="auto">
          <a:xfrm>
            <a:off x="5989637" y="1483404"/>
            <a:ext cx="2743200" cy="5257801"/>
          </a:xfrm>
          <a:prstGeom prst="chevron">
            <a:avLst>
              <a:gd name="adj" fmla="val 42593"/>
            </a:avLst>
          </a:prstGeom>
          <a:solidFill>
            <a:srgbClr val="D7D7D7"/>
          </a:solidFill>
          <a:ln w="9525" cap="flat" cmpd="sng" algn="ctr">
            <a:noFill/>
            <a:prstDash val="solid"/>
          </a:ln>
          <a:effectLst/>
        </p:spPr>
        <p:txBody>
          <a:bodyPr lIns="121725" tIns="60862" rIns="121725" bIns="60862" rtlCol="0" anchor="ctr"/>
          <a:lstStyle/>
          <a:p>
            <a:pPr defTabSz="914400"/>
            <a:endParaRPr lang="en-US" sz="1400" kern="0" dirty="0">
              <a:solidFill>
                <a:srgbClr val="FFFFFF"/>
              </a:solidFill>
            </a:endParaRPr>
          </a:p>
        </p:txBody>
      </p:sp>
      <p:sp>
        <p:nvSpPr>
          <p:cNvPr id="21" name="Freeform 20"/>
          <p:cNvSpPr/>
          <p:nvPr/>
        </p:nvSpPr>
        <p:spPr bwMode="auto">
          <a:xfrm>
            <a:off x="0" y="1483403"/>
            <a:ext cx="7955757" cy="5260297"/>
          </a:xfrm>
          <a:custGeom>
            <a:avLst/>
            <a:gdLst>
              <a:gd name="connsiteX0" fmla="*/ 0 w 7955757"/>
              <a:gd name="connsiteY0" fmla="*/ 0 h 5260297"/>
              <a:gd name="connsiteX1" fmla="*/ 2103438 w 7955757"/>
              <a:gd name="connsiteY1" fmla="*/ 0 h 5260297"/>
              <a:gd name="connsiteX2" fmla="*/ 2103438 w 7955757"/>
              <a:gd name="connsiteY2" fmla="*/ 1 h 5260297"/>
              <a:gd name="connsiteX3" fmla="*/ 6778641 w 7955757"/>
              <a:gd name="connsiteY3" fmla="*/ 1 h 5260297"/>
              <a:gd name="connsiteX4" fmla="*/ 7955757 w 7955757"/>
              <a:gd name="connsiteY4" fmla="*/ 2628902 h 5260297"/>
              <a:gd name="connsiteX5" fmla="*/ 6778641 w 7955757"/>
              <a:gd name="connsiteY5" fmla="*/ 5257802 h 5260297"/>
              <a:gd name="connsiteX6" fmla="*/ 2103438 w 7955757"/>
              <a:gd name="connsiteY6" fmla="*/ 5257802 h 5260297"/>
              <a:gd name="connsiteX7" fmla="*/ 2103438 w 7955757"/>
              <a:gd name="connsiteY7" fmla="*/ 5260297 h 5260297"/>
              <a:gd name="connsiteX8" fmla="*/ 0 w 7955757"/>
              <a:gd name="connsiteY8" fmla="*/ 5260297 h 526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5757" h="5260297">
                <a:moveTo>
                  <a:pt x="0" y="0"/>
                </a:moveTo>
                <a:lnTo>
                  <a:pt x="2103438" y="0"/>
                </a:lnTo>
                <a:lnTo>
                  <a:pt x="2103438" y="1"/>
                </a:lnTo>
                <a:lnTo>
                  <a:pt x="6778641" y="1"/>
                </a:lnTo>
                <a:lnTo>
                  <a:pt x="7955757" y="2628902"/>
                </a:lnTo>
                <a:lnTo>
                  <a:pt x="6778641" y="5257802"/>
                </a:lnTo>
                <a:lnTo>
                  <a:pt x="2103438" y="5257802"/>
                </a:lnTo>
                <a:lnTo>
                  <a:pt x="2103438" y="5260297"/>
                </a:lnTo>
                <a:lnTo>
                  <a:pt x="0" y="5260297"/>
                </a:lnTo>
                <a:close/>
              </a:path>
            </a:pathLst>
          </a:cu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p:nvSpPr>
        <p:spPr>
          <a:xfrm>
            <a:off x="401638" y="2209066"/>
            <a:ext cx="5181600" cy="830997"/>
          </a:xfrm>
          <a:prstGeom prst="rect">
            <a:avLst/>
          </a:prstGeom>
        </p:spPr>
        <p:txBody>
          <a:bodyPr wrap="square">
            <a:spAutoFit/>
          </a:bodyPr>
          <a:lstStyle/>
          <a:p>
            <a:r>
              <a:rPr lang="en-US" sz="2400" dirty="0">
                <a:gradFill>
                  <a:gsLst>
                    <a:gs pos="79646">
                      <a:srgbClr val="FFFFFF"/>
                    </a:gs>
                    <a:gs pos="45000">
                      <a:srgbClr val="FFFFFF"/>
                    </a:gs>
                  </a:gsLst>
                  <a:lin ang="5400000" scaled="0"/>
                </a:gradFill>
              </a:rPr>
              <a:t>Given two faces, determine whether they are the same person</a:t>
            </a:r>
          </a:p>
        </p:txBody>
      </p:sp>
      <p:sp>
        <p:nvSpPr>
          <p:cNvPr id="12" name="Left-Right Arrow 11"/>
          <p:cNvSpPr/>
          <p:nvPr/>
        </p:nvSpPr>
        <p:spPr bwMode="auto">
          <a:xfrm>
            <a:off x="3170237" y="4331789"/>
            <a:ext cx="916593" cy="457200"/>
          </a:xfrm>
          <a:prstGeom prst="leftRightArrow">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0" name="Half Frame 49"/>
          <p:cNvSpPr/>
          <p:nvPr/>
        </p:nvSpPr>
        <p:spPr bwMode="auto">
          <a:xfrm>
            <a:off x="4389437" y="3396337"/>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1" name="Half Frame 50"/>
          <p:cNvSpPr/>
          <p:nvPr/>
        </p:nvSpPr>
        <p:spPr bwMode="auto">
          <a:xfrm flipH="1">
            <a:off x="6439217" y="3396337"/>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 name="Half Frame 51"/>
          <p:cNvSpPr/>
          <p:nvPr/>
        </p:nvSpPr>
        <p:spPr bwMode="auto">
          <a:xfrm flipV="1">
            <a:off x="4389437" y="5438528"/>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3" name="Half Frame 52"/>
          <p:cNvSpPr/>
          <p:nvPr/>
        </p:nvSpPr>
        <p:spPr bwMode="auto">
          <a:xfrm flipH="1" flipV="1">
            <a:off x="6439217" y="5438528"/>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2050" name="Picture 2" descr="https://media.licdn.com/mpr/mpr/shrinknp_200_200/AAEAAQAAAAAAAANWAAAAJDgzYzVhZmY2LTA3MTctNGM4OS1iYTQxLTBmNjQ0MWU0Njk4OQ.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559707" y="3597443"/>
            <a:ext cx="1995602" cy="1995602"/>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71"/>
          <p:cNvPicPr>
            <a:picLocks noChangeAspect="1"/>
          </p:cNvPicPr>
          <p:nvPr/>
        </p:nvPicPr>
        <p:blipFill>
          <a:blip r:embed="rId5"/>
          <a:stretch>
            <a:fillRect/>
          </a:stretch>
        </p:blipFill>
        <p:spPr>
          <a:xfrm>
            <a:off x="580945" y="3308563"/>
            <a:ext cx="2575726" cy="2503651"/>
          </a:xfrm>
          <a:prstGeom prst="rect">
            <a:avLst/>
          </a:prstGeom>
        </p:spPr>
      </p:pic>
      <p:sp>
        <p:nvSpPr>
          <p:cNvPr id="78" name="Rectangle 77"/>
          <p:cNvSpPr/>
          <p:nvPr/>
        </p:nvSpPr>
        <p:spPr bwMode="auto">
          <a:xfrm>
            <a:off x="5114724" y="4048245"/>
            <a:ext cx="690057" cy="820146"/>
          </a:xfrm>
          <a:prstGeom prst="rect">
            <a:avLst/>
          </a:prstGeom>
          <a:noFill/>
          <a:ln w="38100">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88" name="TextBox 87"/>
          <p:cNvSpPr txBox="1"/>
          <p:nvPr/>
        </p:nvSpPr>
        <p:spPr>
          <a:xfrm>
            <a:off x="5676509" y="4332942"/>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03" name="TextBox 102"/>
          <p:cNvSpPr txBox="1"/>
          <p:nvPr/>
        </p:nvSpPr>
        <p:spPr>
          <a:xfrm>
            <a:off x="5010427" y="3993286"/>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05" name="TextBox 104"/>
          <p:cNvSpPr txBox="1"/>
          <p:nvPr/>
        </p:nvSpPr>
        <p:spPr>
          <a:xfrm>
            <a:off x="5148282" y="3975588"/>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06" name="TextBox 105"/>
          <p:cNvSpPr txBox="1"/>
          <p:nvPr/>
        </p:nvSpPr>
        <p:spPr>
          <a:xfrm>
            <a:off x="4960730" y="3967446"/>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07" name="TextBox 106"/>
          <p:cNvSpPr txBox="1"/>
          <p:nvPr/>
        </p:nvSpPr>
        <p:spPr>
          <a:xfrm>
            <a:off x="5113217" y="3904465"/>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08" name="TextBox 107"/>
          <p:cNvSpPr txBox="1"/>
          <p:nvPr/>
        </p:nvSpPr>
        <p:spPr>
          <a:xfrm>
            <a:off x="5274541" y="3856155"/>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09" name="TextBox 108"/>
          <p:cNvSpPr txBox="1"/>
          <p:nvPr/>
        </p:nvSpPr>
        <p:spPr>
          <a:xfrm>
            <a:off x="5465917" y="3841484"/>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14" name="TextBox 113"/>
          <p:cNvSpPr txBox="1"/>
          <p:nvPr/>
        </p:nvSpPr>
        <p:spPr>
          <a:xfrm>
            <a:off x="5218700" y="4143513"/>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15" name="TextBox 114"/>
          <p:cNvSpPr txBox="1"/>
          <p:nvPr/>
        </p:nvSpPr>
        <p:spPr>
          <a:xfrm>
            <a:off x="5148068" y="4148204"/>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16" name="TextBox 115"/>
          <p:cNvSpPr txBox="1"/>
          <p:nvPr/>
        </p:nvSpPr>
        <p:spPr>
          <a:xfrm>
            <a:off x="5336965" y="4113329"/>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18" name="TextBox 117"/>
          <p:cNvSpPr txBox="1"/>
          <p:nvPr/>
        </p:nvSpPr>
        <p:spPr>
          <a:xfrm>
            <a:off x="5281124" y="3951423"/>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25" name="TextBox 124"/>
          <p:cNvSpPr txBox="1"/>
          <p:nvPr/>
        </p:nvSpPr>
        <p:spPr>
          <a:xfrm>
            <a:off x="5448235" y="3913960"/>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26" name="TextBox 125"/>
          <p:cNvSpPr txBox="1"/>
          <p:nvPr/>
        </p:nvSpPr>
        <p:spPr>
          <a:xfrm>
            <a:off x="5165750" y="4281134"/>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
        <p:nvSpPr>
          <p:cNvPr id="127" name="TextBox 126"/>
          <p:cNvSpPr txBox="1"/>
          <p:nvPr/>
        </p:nvSpPr>
        <p:spPr>
          <a:xfrm>
            <a:off x="5399033" y="4244684"/>
            <a:ext cx="42543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solidFill>
              </a:rPr>
              <a:t>.</a:t>
            </a:r>
          </a:p>
        </p:txBody>
      </p:sp>
    </p:spTree>
    <p:extLst>
      <p:ext uri="{BB962C8B-B14F-4D97-AF65-F5344CB8AC3E}">
        <p14:creationId xmlns:p14="http://schemas.microsoft.com/office/powerpoint/2010/main" val="33020666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42" presetClass="path" presetSubtype="0" decel="100000" fill="hold" grpId="1" nodeType="withEffect">
                                  <p:stCondLst>
                                    <p:cond delay="250"/>
                                  </p:stCondLst>
                                  <p:childTnLst>
                                    <p:animMotion origin="layout" path="M 0.01519 0.00045 L 2.30023E-6 2.46482E-6 " pathEditMode="relative" rAng="0" ptsTypes="AA">
                                      <p:cBhvr>
                                        <p:cTn id="13" dur="500" fill="hold"/>
                                        <p:tgtEl>
                                          <p:spTgt spid="10"/>
                                        </p:tgtEl>
                                        <p:attrNameLst>
                                          <p:attrName>ppt_x</p:attrName>
                                          <p:attrName>ppt_y</p:attrName>
                                        </p:attrNameLst>
                                      </p:cBhvr>
                                      <p:rCtr x="-76600" y="-2300"/>
                                    </p:animMotion>
                                  </p:childTnLst>
                                </p:cTn>
                              </p:par>
                              <p:par>
                                <p:cTn id="14" presetID="2" presetClass="entr" presetSubtype="8" decel="100000" fill="hold" grpId="0" nodeType="withEffect">
                                  <p:stCondLst>
                                    <p:cond delay="250"/>
                                  </p:stCondLst>
                                  <p:childTnLst>
                                    <p:set>
                                      <p:cBhvr>
                                        <p:cTn id="15" dur="1" fill="hold">
                                          <p:stCondLst>
                                            <p:cond delay="0"/>
                                          </p:stCondLst>
                                        </p:cTn>
                                        <p:tgtEl>
                                          <p:spTgt spid="19"/>
                                        </p:tgtEl>
                                        <p:attrNameLst>
                                          <p:attrName>style.visibility</p:attrName>
                                        </p:attrNameLst>
                                      </p:cBhvr>
                                      <p:to>
                                        <p:strVal val="visible"/>
                                      </p:to>
                                    </p:set>
                                    <p:anim calcmode="lin" valueType="num">
                                      <p:cBhvr additive="base">
                                        <p:cTn id="16" dur="500" fill="hold"/>
                                        <p:tgtEl>
                                          <p:spTgt spid="19"/>
                                        </p:tgtEl>
                                        <p:attrNameLst>
                                          <p:attrName>ppt_x</p:attrName>
                                        </p:attrNameLst>
                                      </p:cBhvr>
                                      <p:tavLst>
                                        <p:tav tm="0">
                                          <p:val>
                                            <p:strVal val="0-#ppt_w/2"/>
                                          </p:val>
                                        </p:tav>
                                        <p:tav tm="100000">
                                          <p:val>
                                            <p:strVal val="#ppt_x"/>
                                          </p:val>
                                        </p:tav>
                                      </p:tavLst>
                                    </p:anim>
                                    <p:anim calcmode="lin" valueType="num">
                                      <p:cBhvr additive="base">
                                        <p:cTn id="17" dur="500" fill="hold"/>
                                        <p:tgtEl>
                                          <p:spTgt spid="19"/>
                                        </p:tgtEl>
                                        <p:attrNameLst>
                                          <p:attrName>ppt_y</p:attrName>
                                        </p:attrNameLst>
                                      </p:cBhvr>
                                      <p:tavLst>
                                        <p:tav tm="0">
                                          <p:val>
                                            <p:strVal val="#ppt_y"/>
                                          </p:val>
                                        </p:tav>
                                        <p:tav tm="100000">
                                          <p:val>
                                            <p:strVal val="#ppt_y"/>
                                          </p:val>
                                        </p:tav>
                                      </p:tavLst>
                                    </p:anim>
                                  </p:childTnLst>
                                </p:cTn>
                              </p:par>
                              <p:par>
                                <p:cTn id="18" presetID="2" presetClass="entr" presetSubtype="2" decel="100000" fill="hold" nodeType="withEffect">
                                  <p:stCondLst>
                                    <p:cond delay="25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500" fill="hold"/>
                                        <p:tgtEl>
                                          <p:spTgt spid="4"/>
                                        </p:tgtEl>
                                        <p:attrNameLst>
                                          <p:attrName>ppt_x</p:attrName>
                                        </p:attrNameLst>
                                      </p:cBhvr>
                                      <p:tavLst>
                                        <p:tav tm="0">
                                          <p:val>
                                            <p:strVal val="1+#ppt_w/2"/>
                                          </p:val>
                                        </p:tav>
                                        <p:tav tm="100000">
                                          <p:val>
                                            <p:strVal val="#ppt_x"/>
                                          </p:val>
                                        </p:tav>
                                      </p:tavLst>
                                    </p:anim>
                                    <p:anim calcmode="lin" valueType="num">
                                      <p:cBhvr additive="base">
                                        <p:cTn id="21"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11500" dirty="0"/>
              <a:t>Demo</a:t>
            </a:r>
          </a:p>
        </p:txBody>
      </p:sp>
      <p:grpSp>
        <p:nvGrpSpPr>
          <p:cNvPr id="122" name="Group 121"/>
          <p:cNvGrpSpPr/>
          <p:nvPr/>
        </p:nvGrpSpPr>
        <p:grpSpPr>
          <a:xfrm>
            <a:off x="7056437" y="1058862"/>
            <a:ext cx="4187064" cy="5029200"/>
            <a:chOff x="2103437" y="3649986"/>
            <a:chExt cx="1828800" cy="2365375"/>
          </a:xfrm>
        </p:grpSpPr>
        <p:grpSp>
          <p:nvGrpSpPr>
            <p:cNvPr id="97" name="Group 96"/>
            <p:cNvGrpSpPr/>
            <p:nvPr/>
          </p:nvGrpSpPr>
          <p:grpSpPr>
            <a:xfrm>
              <a:off x="2103437" y="3649986"/>
              <a:ext cx="1828800" cy="2365375"/>
              <a:chOff x="3322638" y="3649663"/>
              <a:chExt cx="1828800" cy="2365375"/>
            </a:xfrm>
          </p:grpSpPr>
          <p:sp>
            <p:nvSpPr>
              <p:cNvPr id="11" name="AutoShape 3"/>
              <p:cNvSpPr>
                <a:spLocks noChangeAspect="1" noChangeArrowheads="1" noTextEdit="1"/>
              </p:cNvSpPr>
              <p:nvPr/>
            </p:nvSpPr>
            <p:spPr bwMode="auto">
              <a:xfrm>
                <a:off x="3322638" y="3649663"/>
                <a:ext cx="1828800" cy="236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2" name="Rectangle 5"/>
              <p:cNvSpPr>
                <a:spLocks noChangeArrowheads="1"/>
              </p:cNvSpPr>
              <p:nvPr/>
            </p:nvSpPr>
            <p:spPr bwMode="auto">
              <a:xfrm>
                <a:off x="3322638" y="3649663"/>
                <a:ext cx="1828800" cy="1495425"/>
              </a:xfrm>
              <a:prstGeom prst="rect">
                <a:avLst/>
              </a:pr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3" name="Rectangle 6"/>
              <p:cNvSpPr>
                <a:spLocks noChangeArrowheads="1"/>
              </p:cNvSpPr>
              <p:nvPr/>
            </p:nvSpPr>
            <p:spPr bwMode="auto">
              <a:xfrm>
                <a:off x="3322638" y="5145088"/>
                <a:ext cx="1828800" cy="86995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 name="Freeform 7"/>
              <p:cNvSpPr>
                <a:spLocks/>
              </p:cNvSpPr>
              <p:nvPr/>
            </p:nvSpPr>
            <p:spPr bwMode="auto">
              <a:xfrm>
                <a:off x="3468688" y="3913188"/>
                <a:ext cx="1538288" cy="1231900"/>
              </a:xfrm>
              <a:custGeom>
                <a:avLst/>
                <a:gdLst>
                  <a:gd name="T0" fmla="*/ 969 w 969"/>
                  <a:gd name="T1" fmla="*/ 615 h 776"/>
                  <a:gd name="T2" fmla="*/ 969 w 969"/>
                  <a:gd name="T3" fmla="*/ 0 h 776"/>
                  <a:gd name="T4" fmla="*/ 0 w 969"/>
                  <a:gd name="T5" fmla="*/ 0 h 776"/>
                  <a:gd name="T6" fmla="*/ 0 w 969"/>
                  <a:gd name="T7" fmla="*/ 615 h 776"/>
                  <a:gd name="T8" fmla="*/ 459 w 969"/>
                  <a:gd name="T9" fmla="*/ 650 h 776"/>
                  <a:gd name="T10" fmla="*/ 440 w 969"/>
                  <a:gd name="T11" fmla="*/ 755 h 776"/>
                  <a:gd name="T12" fmla="*/ 322 w 969"/>
                  <a:gd name="T13" fmla="*/ 755 h 776"/>
                  <a:gd name="T14" fmla="*/ 322 w 969"/>
                  <a:gd name="T15" fmla="*/ 776 h 776"/>
                  <a:gd name="T16" fmla="*/ 647 w 969"/>
                  <a:gd name="T17" fmla="*/ 776 h 776"/>
                  <a:gd name="T18" fmla="*/ 647 w 969"/>
                  <a:gd name="T19" fmla="*/ 755 h 776"/>
                  <a:gd name="T20" fmla="*/ 529 w 969"/>
                  <a:gd name="T21" fmla="*/ 755 h 776"/>
                  <a:gd name="T22" fmla="*/ 510 w 969"/>
                  <a:gd name="T23" fmla="*/ 650 h 776"/>
                  <a:gd name="T24" fmla="*/ 969 w 969"/>
                  <a:gd name="T25" fmla="*/ 615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69" h="776">
                    <a:moveTo>
                      <a:pt x="969" y="615"/>
                    </a:moveTo>
                    <a:lnTo>
                      <a:pt x="969" y="0"/>
                    </a:lnTo>
                    <a:lnTo>
                      <a:pt x="0" y="0"/>
                    </a:lnTo>
                    <a:lnTo>
                      <a:pt x="0" y="615"/>
                    </a:lnTo>
                    <a:lnTo>
                      <a:pt x="459" y="650"/>
                    </a:lnTo>
                    <a:lnTo>
                      <a:pt x="440" y="755"/>
                    </a:lnTo>
                    <a:lnTo>
                      <a:pt x="322" y="755"/>
                    </a:lnTo>
                    <a:lnTo>
                      <a:pt x="322" y="776"/>
                    </a:lnTo>
                    <a:lnTo>
                      <a:pt x="647" y="776"/>
                    </a:lnTo>
                    <a:lnTo>
                      <a:pt x="647" y="755"/>
                    </a:lnTo>
                    <a:lnTo>
                      <a:pt x="529" y="755"/>
                    </a:lnTo>
                    <a:lnTo>
                      <a:pt x="510" y="650"/>
                    </a:lnTo>
                    <a:lnTo>
                      <a:pt x="969" y="615"/>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 name="Rectangle 15"/>
              <p:cNvSpPr>
                <a:spLocks noChangeArrowheads="1"/>
              </p:cNvSpPr>
              <p:nvPr/>
            </p:nvSpPr>
            <p:spPr bwMode="auto">
              <a:xfrm>
                <a:off x="4168776" y="4273551"/>
                <a:ext cx="30163" cy="30163"/>
              </a:xfrm>
              <a:prstGeom prst="rect">
                <a:avLst/>
              </a:prstGeom>
              <a:solidFill>
                <a:srgbClr val="FCED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4" name="Rectangle 17"/>
              <p:cNvSpPr>
                <a:spLocks noChangeArrowheads="1"/>
              </p:cNvSpPr>
              <p:nvPr/>
            </p:nvSpPr>
            <p:spPr bwMode="auto">
              <a:xfrm>
                <a:off x="4168776" y="4344988"/>
                <a:ext cx="30163" cy="31750"/>
              </a:xfrm>
              <a:prstGeom prst="rect">
                <a:avLst/>
              </a:prstGeom>
              <a:solidFill>
                <a:srgbClr val="76BB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7" name="Rectangle 20"/>
              <p:cNvSpPr>
                <a:spLocks noChangeArrowheads="1"/>
              </p:cNvSpPr>
              <p:nvPr/>
            </p:nvSpPr>
            <p:spPr bwMode="auto">
              <a:xfrm>
                <a:off x="4203701" y="4273551"/>
                <a:ext cx="31750" cy="30163"/>
              </a:xfrm>
              <a:prstGeom prst="rect">
                <a:avLst/>
              </a:prstGeom>
              <a:solidFill>
                <a:srgbClr val="FCED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8" name="Rectangle 21"/>
              <p:cNvSpPr>
                <a:spLocks noChangeArrowheads="1"/>
              </p:cNvSpPr>
              <p:nvPr/>
            </p:nvSpPr>
            <p:spPr bwMode="auto">
              <a:xfrm>
                <a:off x="4240213" y="4273551"/>
                <a:ext cx="31750" cy="30163"/>
              </a:xfrm>
              <a:prstGeom prst="rect">
                <a:avLst/>
              </a:prstGeom>
              <a:solidFill>
                <a:srgbClr val="FCED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2" name="Rectangle 25"/>
              <p:cNvSpPr>
                <a:spLocks noChangeArrowheads="1"/>
              </p:cNvSpPr>
              <p:nvPr/>
            </p:nvSpPr>
            <p:spPr bwMode="auto">
              <a:xfrm>
                <a:off x="4275138" y="4308476"/>
                <a:ext cx="31750" cy="31750"/>
              </a:xfrm>
              <a:prstGeom prst="rect">
                <a:avLst/>
              </a:prstGeom>
              <a:solidFill>
                <a:srgbClr val="76BB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 name="Rectangle 27"/>
              <p:cNvSpPr>
                <a:spLocks noChangeArrowheads="1"/>
              </p:cNvSpPr>
              <p:nvPr/>
            </p:nvSpPr>
            <p:spPr bwMode="auto">
              <a:xfrm>
                <a:off x="4275138" y="4379913"/>
                <a:ext cx="31750" cy="31750"/>
              </a:xfrm>
              <a:prstGeom prst="rect">
                <a:avLst/>
              </a:prstGeom>
              <a:solidFill>
                <a:srgbClr val="76BB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 name="Rectangle 28"/>
              <p:cNvSpPr>
                <a:spLocks noChangeArrowheads="1"/>
              </p:cNvSpPr>
              <p:nvPr/>
            </p:nvSpPr>
            <p:spPr bwMode="auto">
              <a:xfrm>
                <a:off x="4275138" y="4416426"/>
                <a:ext cx="31750" cy="30163"/>
              </a:xfrm>
              <a:prstGeom prst="rect">
                <a:avLst/>
              </a:prstGeom>
              <a:solidFill>
                <a:srgbClr val="76BB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 name="Rectangle 29"/>
              <p:cNvSpPr>
                <a:spLocks noChangeArrowheads="1"/>
              </p:cNvSpPr>
              <p:nvPr/>
            </p:nvSpPr>
            <p:spPr bwMode="auto">
              <a:xfrm>
                <a:off x="3594101" y="5226051"/>
                <a:ext cx="1287463" cy="387350"/>
              </a:xfrm>
              <a:prstGeom prst="rect">
                <a:avLst/>
              </a:prstGeom>
              <a:solidFill>
                <a:srgbClr val="0082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7" name="Rectangle 30"/>
              <p:cNvSpPr>
                <a:spLocks noChangeArrowheads="1"/>
              </p:cNvSpPr>
              <p:nvPr/>
            </p:nvSpPr>
            <p:spPr bwMode="auto">
              <a:xfrm>
                <a:off x="3644901"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8" name="Rectangle 31"/>
              <p:cNvSpPr>
                <a:spLocks noChangeArrowheads="1"/>
              </p:cNvSpPr>
              <p:nvPr/>
            </p:nvSpPr>
            <p:spPr bwMode="auto">
              <a:xfrm>
                <a:off x="3725863"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9" name="Rectangle 32"/>
              <p:cNvSpPr>
                <a:spLocks noChangeArrowheads="1"/>
              </p:cNvSpPr>
              <p:nvPr/>
            </p:nvSpPr>
            <p:spPr bwMode="auto">
              <a:xfrm>
                <a:off x="3806826"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0" name="Rectangle 33"/>
              <p:cNvSpPr>
                <a:spLocks noChangeArrowheads="1"/>
              </p:cNvSpPr>
              <p:nvPr/>
            </p:nvSpPr>
            <p:spPr bwMode="auto">
              <a:xfrm>
                <a:off x="3887788"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1" name="Rectangle 34"/>
              <p:cNvSpPr>
                <a:spLocks noChangeArrowheads="1"/>
              </p:cNvSpPr>
              <p:nvPr/>
            </p:nvSpPr>
            <p:spPr bwMode="auto">
              <a:xfrm>
                <a:off x="3968751"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2" name="Rectangle 35"/>
              <p:cNvSpPr>
                <a:spLocks noChangeArrowheads="1"/>
              </p:cNvSpPr>
              <p:nvPr/>
            </p:nvSpPr>
            <p:spPr bwMode="auto">
              <a:xfrm>
                <a:off x="4049713"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3" name="Rectangle 36"/>
              <p:cNvSpPr>
                <a:spLocks noChangeArrowheads="1"/>
              </p:cNvSpPr>
              <p:nvPr/>
            </p:nvSpPr>
            <p:spPr bwMode="auto">
              <a:xfrm>
                <a:off x="4130676" y="5267326"/>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4" name="Rectangle 37"/>
              <p:cNvSpPr>
                <a:spLocks noChangeArrowheads="1"/>
              </p:cNvSpPr>
              <p:nvPr/>
            </p:nvSpPr>
            <p:spPr bwMode="auto">
              <a:xfrm>
                <a:off x="4211638"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5" name="Rectangle 38"/>
              <p:cNvSpPr>
                <a:spLocks noChangeArrowheads="1"/>
              </p:cNvSpPr>
              <p:nvPr/>
            </p:nvSpPr>
            <p:spPr bwMode="auto">
              <a:xfrm>
                <a:off x="4292601" y="5267326"/>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6" name="Rectangle 39"/>
              <p:cNvSpPr>
                <a:spLocks noChangeArrowheads="1"/>
              </p:cNvSpPr>
              <p:nvPr/>
            </p:nvSpPr>
            <p:spPr bwMode="auto">
              <a:xfrm>
                <a:off x="4375151"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7" name="Rectangle 40"/>
              <p:cNvSpPr>
                <a:spLocks noChangeArrowheads="1"/>
              </p:cNvSpPr>
              <p:nvPr/>
            </p:nvSpPr>
            <p:spPr bwMode="auto">
              <a:xfrm>
                <a:off x="4454526" y="5267326"/>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8" name="Rectangle 41"/>
              <p:cNvSpPr>
                <a:spLocks noChangeArrowheads="1"/>
              </p:cNvSpPr>
              <p:nvPr/>
            </p:nvSpPr>
            <p:spPr bwMode="auto">
              <a:xfrm>
                <a:off x="4537076"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9" name="Rectangle 42"/>
              <p:cNvSpPr>
                <a:spLocks noChangeArrowheads="1"/>
              </p:cNvSpPr>
              <p:nvPr/>
            </p:nvSpPr>
            <p:spPr bwMode="auto">
              <a:xfrm>
                <a:off x="4616451" y="5267326"/>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0" name="Rectangle 43"/>
              <p:cNvSpPr>
                <a:spLocks noChangeArrowheads="1"/>
              </p:cNvSpPr>
              <p:nvPr/>
            </p:nvSpPr>
            <p:spPr bwMode="auto">
              <a:xfrm>
                <a:off x="4699001"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1" name="Rectangle 44"/>
              <p:cNvSpPr>
                <a:spLocks noChangeArrowheads="1"/>
              </p:cNvSpPr>
              <p:nvPr/>
            </p:nvSpPr>
            <p:spPr bwMode="auto">
              <a:xfrm>
                <a:off x="4779963" y="5267326"/>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2" name="Rectangle 45"/>
              <p:cNvSpPr>
                <a:spLocks noChangeArrowheads="1"/>
              </p:cNvSpPr>
              <p:nvPr/>
            </p:nvSpPr>
            <p:spPr bwMode="auto">
              <a:xfrm>
                <a:off x="3644901"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3" name="Rectangle 46"/>
              <p:cNvSpPr>
                <a:spLocks noChangeArrowheads="1"/>
              </p:cNvSpPr>
              <p:nvPr/>
            </p:nvSpPr>
            <p:spPr bwMode="auto">
              <a:xfrm>
                <a:off x="3725863"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4" name="Rectangle 47"/>
              <p:cNvSpPr>
                <a:spLocks noChangeArrowheads="1"/>
              </p:cNvSpPr>
              <p:nvPr/>
            </p:nvSpPr>
            <p:spPr bwMode="auto">
              <a:xfrm>
                <a:off x="3806826"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5" name="Rectangle 48"/>
              <p:cNvSpPr>
                <a:spLocks noChangeArrowheads="1"/>
              </p:cNvSpPr>
              <p:nvPr/>
            </p:nvSpPr>
            <p:spPr bwMode="auto">
              <a:xfrm>
                <a:off x="3887788"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6" name="Rectangle 49"/>
              <p:cNvSpPr>
                <a:spLocks noChangeArrowheads="1"/>
              </p:cNvSpPr>
              <p:nvPr/>
            </p:nvSpPr>
            <p:spPr bwMode="auto">
              <a:xfrm>
                <a:off x="3968751"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7" name="Rectangle 50"/>
              <p:cNvSpPr>
                <a:spLocks noChangeArrowheads="1"/>
              </p:cNvSpPr>
              <p:nvPr/>
            </p:nvSpPr>
            <p:spPr bwMode="auto">
              <a:xfrm>
                <a:off x="4049713"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8" name="Rectangle 51"/>
              <p:cNvSpPr>
                <a:spLocks noChangeArrowheads="1"/>
              </p:cNvSpPr>
              <p:nvPr/>
            </p:nvSpPr>
            <p:spPr bwMode="auto">
              <a:xfrm>
                <a:off x="4130676" y="5351463"/>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9" name="Rectangle 52"/>
              <p:cNvSpPr>
                <a:spLocks noChangeArrowheads="1"/>
              </p:cNvSpPr>
              <p:nvPr/>
            </p:nvSpPr>
            <p:spPr bwMode="auto">
              <a:xfrm>
                <a:off x="4211638"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0" name="Rectangle 53"/>
              <p:cNvSpPr>
                <a:spLocks noChangeArrowheads="1"/>
              </p:cNvSpPr>
              <p:nvPr/>
            </p:nvSpPr>
            <p:spPr bwMode="auto">
              <a:xfrm>
                <a:off x="4292601" y="5351463"/>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1" name="Rectangle 54"/>
              <p:cNvSpPr>
                <a:spLocks noChangeArrowheads="1"/>
              </p:cNvSpPr>
              <p:nvPr/>
            </p:nvSpPr>
            <p:spPr bwMode="auto">
              <a:xfrm>
                <a:off x="4375151"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2" name="Rectangle 55"/>
              <p:cNvSpPr>
                <a:spLocks noChangeArrowheads="1"/>
              </p:cNvSpPr>
              <p:nvPr/>
            </p:nvSpPr>
            <p:spPr bwMode="auto">
              <a:xfrm>
                <a:off x="4454526" y="5351463"/>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3" name="Rectangle 56"/>
              <p:cNvSpPr>
                <a:spLocks noChangeArrowheads="1"/>
              </p:cNvSpPr>
              <p:nvPr/>
            </p:nvSpPr>
            <p:spPr bwMode="auto">
              <a:xfrm>
                <a:off x="4537076"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4" name="Rectangle 57"/>
              <p:cNvSpPr>
                <a:spLocks noChangeArrowheads="1"/>
              </p:cNvSpPr>
              <p:nvPr/>
            </p:nvSpPr>
            <p:spPr bwMode="auto">
              <a:xfrm>
                <a:off x="4616451" y="5351463"/>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5" name="Rectangle 58"/>
              <p:cNvSpPr>
                <a:spLocks noChangeArrowheads="1"/>
              </p:cNvSpPr>
              <p:nvPr/>
            </p:nvSpPr>
            <p:spPr bwMode="auto">
              <a:xfrm>
                <a:off x="4699001"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6" name="Rectangle 59"/>
              <p:cNvSpPr>
                <a:spLocks noChangeArrowheads="1"/>
              </p:cNvSpPr>
              <p:nvPr/>
            </p:nvSpPr>
            <p:spPr bwMode="auto">
              <a:xfrm>
                <a:off x="4779963" y="535146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7" name="Rectangle 60"/>
              <p:cNvSpPr>
                <a:spLocks noChangeArrowheads="1"/>
              </p:cNvSpPr>
              <p:nvPr/>
            </p:nvSpPr>
            <p:spPr bwMode="auto">
              <a:xfrm>
                <a:off x="3644901"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8" name="Rectangle 61"/>
              <p:cNvSpPr>
                <a:spLocks noChangeArrowheads="1"/>
              </p:cNvSpPr>
              <p:nvPr/>
            </p:nvSpPr>
            <p:spPr bwMode="auto">
              <a:xfrm>
                <a:off x="3725863"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9" name="Rectangle 62"/>
              <p:cNvSpPr>
                <a:spLocks noChangeArrowheads="1"/>
              </p:cNvSpPr>
              <p:nvPr/>
            </p:nvSpPr>
            <p:spPr bwMode="auto">
              <a:xfrm>
                <a:off x="3806826"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0" name="Rectangle 63"/>
              <p:cNvSpPr>
                <a:spLocks noChangeArrowheads="1"/>
              </p:cNvSpPr>
              <p:nvPr/>
            </p:nvSpPr>
            <p:spPr bwMode="auto">
              <a:xfrm>
                <a:off x="3887788"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1" name="Rectangle 64"/>
              <p:cNvSpPr>
                <a:spLocks noChangeArrowheads="1"/>
              </p:cNvSpPr>
              <p:nvPr/>
            </p:nvSpPr>
            <p:spPr bwMode="auto">
              <a:xfrm>
                <a:off x="3968751"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2" name="Rectangle 65"/>
              <p:cNvSpPr>
                <a:spLocks noChangeArrowheads="1"/>
              </p:cNvSpPr>
              <p:nvPr/>
            </p:nvSpPr>
            <p:spPr bwMode="auto">
              <a:xfrm>
                <a:off x="4049713"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3" name="Rectangle 66"/>
              <p:cNvSpPr>
                <a:spLocks noChangeArrowheads="1"/>
              </p:cNvSpPr>
              <p:nvPr/>
            </p:nvSpPr>
            <p:spPr bwMode="auto">
              <a:xfrm>
                <a:off x="4130676" y="5437188"/>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4" name="Rectangle 67"/>
              <p:cNvSpPr>
                <a:spLocks noChangeArrowheads="1"/>
              </p:cNvSpPr>
              <p:nvPr/>
            </p:nvSpPr>
            <p:spPr bwMode="auto">
              <a:xfrm>
                <a:off x="4211638"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5" name="Rectangle 68"/>
              <p:cNvSpPr>
                <a:spLocks noChangeArrowheads="1"/>
              </p:cNvSpPr>
              <p:nvPr/>
            </p:nvSpPr>
            <p:spPr bwMode="auto">
              <a:xfrm>
                <a:off x="4292601" y="5437188"/>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6" name="Rectangle 69"/>
              <p:cNvSpPr>
                <a:spLocks noChangeArrowheads="1"/>
              </p:cNvSpPr>
              <p:nvPr/>
            </p:nvSpPr>
            <p:spPr bwMode="auto">
              <a:xfrm>
                <a:off x="4375151"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7" name="Rectangle 70"/>
              <p:cNvSpPr>
                <a:spLocks noChangeArrowheads="1"/>
              </p:cNvSpPr>
              <p:nvPr/>
            </p:nvSpPr>
            <p:spPr bwMode="auto">
              <a:xfrm>
                <a:off x="4454526" y="5437188"/>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8" name="Rectangle 71"/>
              <p:cNvSpPr>
                <a:spLocks noChangeArrowheads="1"/>
              </p:cNvSpPr>
              <p:nvPr/>
            </p:nvSpPr>
            <p:spPr bwMode="auto">
              <a:xfrm>
                <a:off x="4537076"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9" name="Rectangle 72"/>
              <p:cNvSpPr>
                <a:spLocks noChangeArrowheads="1"/>
              </p:cNvSpPr>
              <p:nvPr/>
            </p:nvSpPr>
            <p:spPr bwMode="auto">
              <a:xfrm>
                <a:off x="4616451" y="5437188"/>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0" name="Rectangle 73"/>
              <p:cNvSpPr>
                <a:spLocks noChangeArrowheads="1"/>
              </p:cNvSpPr>
              <p:nvPr/>
            </p:nvSpPr>
            <p:spPr bwMode="auto">
              <a:xfrm>
                <a:off x="4699001"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1" name="Rectangle 74"/>
              <p:cNvSpPr>
                <a:spLocks noChangeArrowheads="1"/>
              </p:cNvSpPr>
              <p:nvPr/>
            </p:nvSpPr>
            <p:spPr bwMode="auto">
              <a:xfrm>
                <a:off x="4779963" y="5437188"/>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2" name="Rectangle 75"/>
              <p:cNvSpPr>
                <a:spLocks noChangeArrowheads="1"/>
              </p:cNvSpPr>
              <p:nvPr/>
            </p:nvSpPr>
            <p:spPr bwMode="auto">
              <a:xfrm>
                <a:off x="3644901"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3" name="Rectangle 76"/>
              <p:cNvSpPr>
                <a:spLocks noChangeArrowheads="1"/>
              </p:cNvSpPr>
              <p:nvPr/>
            </p:nvSpPr>
            <p:spPr bwMode="auto">
              <a:xfrm>
                <a:off x="3725863"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4" name="Rectangle 77"/>
              <p:cNvSpPr>
                <a:spLocks noChangeArrowheads="1"/>
              </p:cNvSpPr>
              <p:nvPr/>
            </p:nvSpPr>
            <p:spPr bwMode="auto">
              <a:xfrm>
                <a:off x="3806826"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5" name="Rectangle 78"/>
              <p:cNvSpPr>
                <a:spLocks noChangeArrowheads="1"/>
              </p:cNvSpPr>
              <p:nvPr/>
            </p:nvSpPr>
            <p:spPr bwMode="auto">
              <a:xfrm>
                <a:off x="3887788"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6" name="Rectangle 79"/>
              <p:cNvSpPr>
                <a:spLocks noChangeArrowheads="1"/>
              </p:cNvSpPr>
              <p:nvPr/>
            </p:nvSpPr>
            <p:spPr bwMode="auto">
              <a:xfrm>
                <a:off x="4537076"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7" name="Rectangle 80"/>
              <p:cNvSpPr>
                <a:spLocks noChangeArrowheads="1"/>
              </p:cNvSpPr>
              <p:nvPr/>
            </p:nvSpPr>
            <p:spPr bwMode="auto">
              <a:xfrm>
                <a:off x="4616451" y="5522913"/>
                <a:ext cx="52388"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8" name="Rectangle 81"/>
              <p:cNvSpPr>
                <a:spLocks noChangeArrowheads="1"/>
              </p:cNvSpPr>
              <p:nvPr/>
            </p:nvSpPr>
            <p:spPr bwMode="auto">
              <a:xfrm>
                <a:off x="4699001"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89" name="Rectangle 82"/>
              <p:cNvSpPr>
                <a:spLocks noChangeArrowheads="1"/>
              </p:cNvSpPr>
              <p:nvPr/>
            </p:nvSpPr>
            <p:spPr bwMode="auto">
              <a:xfrm>
                <a:off x="4779963" y="5522913"/>
                <a:ext cx="50800"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0" name="Rectangle 83"/>
              <p:cNvSpPr>
                <a:spLocks noChangeArrowheads="1"/>
              </p:cNvSpPr>
              <p:nvPr/>
            </p:nvSpPr>
            <p:spPr bwMode="auto">
              <a:xfrm>
                <a:off x="3968751" y="5522913"/>
                <a:ext cx="536575" cy="50800"/>
              </a:xfrm>
              <a:prstGeom prst="rect">
                <a:avLst/>
              </a:prstGeom>
              <a:solidFill>
                <a:srgbClr val="00B19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1" name="Freeform 84"/>
              <p:cNvSpPr>
                <a:spLocks/>
              </p:cNvSpPr>
              <p:nvPr/>
            </p:nvSpPr>
            <p:spPr bwMode="auto">
              <a:xfrm>
                <a:off x="4389438" y="5435601"/>
                <a:ext cx="431800" cy="534988"/>
              </a:xfrm>
              <a:custGeom>
                <a:avLst/>
                <a:gdLst>
                  <a:gd name="T0" fmla="*/ 547 w 577"/>
                  <a:gd name="T1" fmla="*/ 182 h 717"/>
                  <a:gd name="T2" fmla="*/ 495 w 577"/>
                  <a:gd name="T3" fmla="*/ 205 h 717"/>
                  <a:gd name="T4" fmla="*/ 413 w 577"/>
                  <a:gd name="T5" fmla="*/ 412 h 717"/>
                  <a:gd name="T6" fmla="*/ 395 w 577"/>
                  <a:gd name="T7" fmla="*/ 405 h 717"/>
                  <a:gd name="T8" fmla="*/ 493 w 577"/>
                  <a:gd name="T9" fmla="*/ 157 h 717"/>
                  <a:gd name="T10" fmla="*/ 492 w 577"/>
                  <a:gd name="T11" fmla="*/ 157 h 717"/>
                  <a:gd name="T12" fmla="*/ 470 w 577"/>
                  <a:gd name="T13" fmla="*/ 106 h 717"/>
                  <a:gd name="T14" fmla="*/ 419 w 577"/>
                  <a:gd name="T15" fmla="*/ 128 h 717"/>
                  <a:gd name="T16" fmla="*/ 419 w 577"/>
                  <a:gd name="T17" fmla="*/ 128 h 717"/>
                  <a:gd name="T18" fmla="*/ 330 w 577"/>
                  <a:gd name="T19" fmla="*/ 354 h 717"/>
                  <a:gd name="T20" fmla="*/ 311 w 577"/>
                  <a:gd name="T21" fmla="*/ 347 h 717"/>
                  <a:gd name="T22" fmla="*/ 425 w 577"/>
                  <a:gd name="T23" fmla="*/ 59 h 717"/>
                  <a:gd name="T24" fmla="*/ 402 w 577"/>
                  <a:gd name="T25" fmla="*/ 8 h 717"/>
                  <a:gd name="T26" fmla="*/ 351 w 577"/>
                  <a:gd name="T27" fmla="*/ 30 h 717"/>
                  <a:gd name="T28" fmla="*/ 246 w 577"/>
                  <a:gd name="T29" fmla="*/ 296 h 717"/>
                  <a:gd name="T30" fmla="*/ 227 w 577"/>
                  <a:gd name="T31" fmla="*/ 289 h 717"/>
                  <a:gd name="T32" fmla="*/ 270 w 577"/>
                  <a:gd name="T33" fmla="*/ 182 h 717"/>
                  <a:gd name="T34" fmla="*/ 270 w 577"/>
                  <a:gd name="T35" fmla="*/ 51 h 717"/>
                  <a:gd name="T36" fmla="*/ 230 w 577"/>
                  <a:gd name="T37" fmla="*/ 11 h 717"/>
                  <a:gd name="T38" fmla="*/ 190 w 577"/>
                  <a:gd name="T39" fmla="*/ 51 h 717"/>
                  <a:gd name="T40" fmla="*/ 190 w 577"/>
                  <a:gd name="T41" fmla="*/ 167 h 717"/>
                  <a:gd name="T42" fmla="*/ 113 w 577"/>
                  <a:gd name="T43" fmla="*/ 363 h 717"/>
                  <a:gd name="T44" fmla="*/ 82 w 577"/>
                  <a:gd name="T45" fmla="*/ 202 h 717"/>
                  <a:gd name="T46" fmla="*/ 36 w 577"/>
                  <a:gd name="T47" fmla="*/ 171 h 717"/>
                  <a:gd name="T48" fmla="*/ 4 w 577"/>
                  <a:gd name="T49" fmla="*/ 217 h 717"/>
                  <a:gd name="T50" fmla="*/ 59 w 577"/>
                  <a:gd name="T51" fmla="*/ 500 h 717"/>
                  <a:gd name="T52" fmla="*/ 170 w 577"/>
                  <a:gd name="T53" fmla="*/ 649 h 717"/>
                  <a:gd name="T54" fmla="*/ 184 w 577"/>
                  <a:gd name="T55" fmla="*/ 717 h 717"/>
                  <a:gd name="T56" fmla="*/ 441 w 577"/>
                  <a:gd name="T57" fmla="*/ 679 h 717"/>
                  <a:gd name="T58" fmla="*/ 425 w 577"/>
                  <a:gd name="T59" fmla="*/ 599 h 717"/>
                  <a:gd name="T60" fmla="*/ 569 w 577"/>
                  <a:gd name="T61" fmla="*/ 234 h 717"/>
                  <a:gd name="T62" fmla="*/ 547 w 577"/>
                  <a:gd name="T63" fmla="*/ 18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7" h="717">
                    <a:moveTo>
                      <a:pt x="547" y="182"/>
                    </a:moveTo>
                    <a:cubicBezTo>
                      <a:pt x="526" y="174"/>
                      <a:pt x="503" y="184"/>
                      <a:pt x="495" y="205"/>
                    </a:cubicBezTo>
                    <a:cubicBezTo>
                      <a:pt x="413" y="412"/>
                      <a:pt x="413" y="412"/>
                      <a:pt x="413" y="412"/>
                    </a:cubicBezTo>
                    <a:cubicBezTo>
                      <a:pt x="395" y="405"/>
                      <a:pt x="395" y="405"/>
                      <a:pt x="395" y="405"/>
                    </a:cubicBezTo>
                    <a:cubicBezTo>
                      <a:pt x="493" y="157"/>
                      <a:pt x="493" y="157"/>
                      <a:pt x="493" y="157"/>
                    </a:cubicBezTo>
                    <a:cubicBezTo>
                      <a:pt x="492" y="157"/>
                      <a:pt x="492" y="157"/>
                      <a:pt x="492" y="157"/>
                    </a:cubicBezTo>
                    <a:cubicBezTo>
                      <a:pt x="500" y="137"/>
                      <a:pt x="490" y="114"/>
                      <a:pt x="470" y="106"/>
                    </a:cubicBezTo>
                    <a:cubicBezTo>
                      <a:pt x="450" y="98"/>
                      <a:pt x="427" y="108"/>
                      <a:pt x="419" y="128"/>
                    </a:cubicBezTo>
                    <a:cubicBezTo>
                      <a:pt x="419" y="128"/>
                      <a:pt x="419" y="128"/>
                      <a:pt x="419" y="128"/>
                    </a:cubicBezTo>
                    <a:cubicBezTo>
                      <a:pt x="330" y="354"/>
                      <a:pt x="330" y="354"/>
                      <a:pt x="330" y="354"/>
                    </a:cubicBezTo>
                    <a:cubicBezTo>
                      <a:pt x="311" y="347"/>
                      <a:pt x="311" y="347"/>
                      <a:pt x="311" y="347"/>
                    </a:cubicBezTo>
                    <a:cubicBezTo>
                      <a:pt x="425" y="59"/>
                      <a:pt x="425" y="59"/>
                      <a:pt x="425" y="59"/>
                    </a:cubicBezTo>
                    <a:cubicBezTo>
                      <a:pt x="433" y="39"/>
                      <a:pt x="423" y="16"/>
                      <a:pt x="402" y="8"/>
                    </a:cubicBezTo>
                    <a:cubicBezTo>
                      <a:pt x="382" y="0"/>
                      <a:pt x="359" y="10"/>
                      <a:pt x="351" y="30"/>
                    </a:cubicBezTo>
                    <a:cubicBezTo>
                      <a:pt x="246" y="296"/>
                      <a:pt x="246" y="296"/>
                      <a:pt x="246" y="296"/>
                    </a:cubicBezTo>
                    <a:cubicBezTo>
                      <a:pt x="227" y="289"/>
                      <a:pt x="227" y="289"/>
                      <a:pt x="227" y="289"/>
                    </a:cubicBezTo>
                    <a:cubicBezTo>
                      <a:pt x="270" y="182"/>
                      <a:pt x="270" y="182"/>
                      <a:pt x="270" y="182"/>
                    </a:cubicBezTo>
                    <a:cubicBezTo>
                      <a:pt x="270" y="51"/>
                      <a:pt x="270" y="51"/>
                      <a:pt x="270" y="51"/>
                    </a:cubicBezTo>
                    <a:cubicBezTo>
                      <a:pt x="270" y="29"/>
                      <a:pt x="252" y="11"/>
                      <a:pt x="230" y="11"/>
                    </a:cubicBezTo>
                    <a:cubicBezTo>
                      <a:pt x="208" y="11"/>
                      <a:pt x="190" y="29"/>
                      <a:pt x="190" y="51"/>
                    </a:cubicBezTo>
                    <a:cubicBezTo>
                      <a:pt x="190" y="167"/>
                      <a:pt x="190" y="167"/>
                      <a:pt x="190" y="167"/>
                    </a:cubicBezTo>
                    <a:cubicBezTo>
                      <a:pt x="113" y="363"/>
                      <a:pt x="113" y="363"/>
                      <a:pt x="113" y="363"/>
                    </a:cubicBezTo>
                    <a:cubicBezTo>
                      <a:pt x="82" y="202"/>
                      <a:pt x="82" y="202"/>
                      <a:pt x="82" y="202"/>
                    </a:cubicBezTo>
                    <a:cubicBezTo>
                      <a:pt x="78" y="181"/>
                      <a:pt x="57" y="167"/>
                      <a:pt x="36" y="171"/>
                    </a:cubicBezTo>
                    <a:cubicBezTo>
                      <a:pt x="14" y="175"/>
                      <a:pt x="0" y="196"/>
                      <a:pt x="4" y="217"/>
                    </a:cubicBezTo>
                    <a:cubicBezTo>
                      <a:pt x="59" y="500"/>
                      <a:pt x="59" y="500"/>
                      <a:pt x="59" y="500"/>
                    </a:cubicBezTo>
                    <a:cubicBezTo>
                      <a:pt x="170" y="649"/>
                      <a:pt x="170" y="649"/>
                      <a:pt x="170" y="649"/>
                    </a:cubicBezTo>
                    <a:cubicBezTo>
                      <a:pt x="184" y="717"/>
                      <a:pt x="184" y="717"/>
                      <a:pt x="184" y="717"/>
                    </a:cubicBezTo>
                    <a:cubicBezTo>
                      <a:pt x="441" y="679"/>
                      <a:pt x="441" y="679"/>
                      <a:pt x="441" y="679"/>
                    </a:cubicBezTo>
                    <a:cubicBezTo>
                      <a:pt x="425" y="599"/>
                      <a:pt x="425" y="599"/>
                      <a:pt x="425" y="599"/>
                    </a:cubicBezTo>
                    <a:cubicBezTo>
                      <a:pt x="569" y="234"/>
                      <a:pt x="569" y="234"/>
                      <a:pt x="569" y="234"/>
                    </a:cubicBezTo>
                    <a:cubicBezTo>
                      <a:pt x="577" y="214"/>
                      <a:pt x="567" y="190"/>
                      <a:pt x="547" y="182"/>
                    </a:cubicBezTo>
                  </a:path>
                </a:pathLst>
              </a:custGeom>
              <a:solidFill>
                <a:srgbClr val="FCB9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2" name="Freeform 85"/>
              <p:cNvSpPr>
                <a:spLocks/>
              </p:cNvSpPr>
              <p:nvPr/>
            </p:nvSpPr>
            <p:spPr bwMode="auto">
              <a:xfrm>
                <a:off x="3733801" y="5354638"/>
                <a:ext cx="430213" cy="536575"/>
              </a:xfrm>
              <a:custGeom>
                <a:avLst/>
                <a:gdLst>
                  <a:gd name="T0" fmla="*/ 542 w 577"/>
                  <a:gd name="T1" fmla="*/ 171 h 718"/>
                  <a:gd name="T2" fmla="*/ 495 w 577"/>
                  <a:gd name="T3" fmla="*/ 202 h 718"/>
                  <a:gd name="T4" fmla="*/ 464 w 577"/>
                  <a:gd name="T5" fmla="*/ 363 h 718"/>
                  <a:gd name="T6" fmla="*/ 387 w 577"/>
                  <a:gd name="T7" fmla="*/ 167 h 718"/>
                  <a:gd name="T8" fmla="*/ 387 w 577"/>
                  <a:gd name="T9" fmla="*/ 51 h 718"/>
                  <a:gd name="T10" fmla="*/ 347 w 577"/>
                  <a:gd name="T11" fmla="*/ 12 h 718"/>
                  <a:gd name="T12" fmla="*/ 308 w 577"/>
                  <a:gd name="T13" fmla="*/ 51 h 718"/>
                  <a:gd name="T14" fmla="*/ 308 w 577"/>
                  <a:gd name="T15" fmla="*/ 183 h 718"/>
                  <a:gd name="T16" fmla="*/ 350 w 577"/>
                  <a:gd name="T17" fmla="*/ 289 h 718"/>
                  <a:gd name="T18" fmla="*/ 331 w 577"/>
                  <a:gd name="T19" fmla="*/ 296 h 718"/>
                  <a:gd name="T20" fmla="*/ 227 w 577"/>
                  <a:gd name="T21" fmla="*/ 30 h 718"/>
                  <a:gd name="T22" fmla="*/ 175 w 577"/>
                  <a:gd name="T23" fmla="*/ 8 h 718"/>
                  <a:gd name="T24" fmla="*/ 153 w 577"/>
                  <a:gd name="T25" fmla="*/ 59 h 718"/>
                  <a:gd name="T26" fmla="*/ 266 w 577"/>
                  <a:gd name="T27" fmla="*/ 347 h 718"/>
                  <a:gd name="T28" fmla="*/ 248 w 577"/>
                  <a:gd name="T29" fmla="*/ 354 h 718"/>
                  <a:gd name="T30" fmla="*/ 159 w 577"/>
                  <a:gd name="T31" fmla="*/ 129 h 718"/>
                  <a:gd name="T32" fmla="*/ 159 w 577"/>
                  <a:gd name="T33" fmla="*/ 129 h 718"/>
                  <a:gd name="T34" fmla="*/ 107 w 577"/>
                  <a:gd name="T35" fmla="*/ 106 h 718"/>
                  <a:gd name="T36" fmla="*/ 85 w 577"/>
                  <a:gd name="T37" fmla="*/ 158 h 718"/>
                  <a:gd name="T38" fmla="*/ 85 w 577"/>
                  <a:gd name="T39" fmla="*/ 158 h 718"/>
                  <a:gd name="T40" fmla="*/ 182 w 577"/>
                  <a:gd name="T41" fmla="*/ 405 h 718"/>
                  <a:gd name="T42" fmla="*/ 164 w 577"/>
                  <a:gd name="T43" fmla="*/ 412 h 718"/>
                  <a:gd name="T44" fmla="*/ 82 w 577"/>
                  <a:gd name="T45" fmla="*/ 205 h 718"/>
                  <a:gd name="T46" fmla="*/ 31 w 577"/>
                  <a:gd name="T47" fmla="*/ 183 h 718"/>
                  <a:gd name="T48" fmla="*/ 8 w 577"/>
                  <a:gd name="T49" fmla="*/ 234 h 718"/>
                  <a:gd name="T50" fmla="*/ 152 w 577"/>
                  <a:gd name="T51" fmla="*/ 599 h 718"/>
                  <a:gd name="T52" fmla="*/ 129 w 577"/>
                  <a:gd name="T53" fmla="*/ 678 h 718"/>
                  <a:gd name="T54" fmla="*/ 393 w 577"/>
                  <a:gd name="T55" fmla="*/ 718 h 718"/>
                  <a:gd name="T56" fmla="*/ 407 w 577"/>
                  <a:gd name="T57" fmla="*/ 649 h 718"/>
                  <a:gd name="T58" fmla="*/ 518 w 577"/>
                  <a:gd name="T59" fmla="*/ 501 h 718"/>
                  <a:gd name="T60" fmla="*/ 573 w 577"/>
                  <a:gd name="T61" fmla="*/ 218 h 718"/>
                  <a:gd name="T62" fmla="*/ 542 w 577"/>
                  <a:gd name="T6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7" h="718">
                    <a:moveTo>
                      <a:pt x="542" y="171"/>
                    </a:moveTo>
                    <a:cubicBezTo>
                      <a:pt x="520" y="167"/>
                      <a:pt x="499" y="181"/>
                      <a:pt x="495" y="202"/>
                    </a:cubicBezTo>
                    <a:cubicBezTo>
                      <a:pt x="464" y="363"/>
                      <a:pt x="464" y="363"/>
                      <a:pt x="464" y="363"/>
                    </a:cubicBezTo>
                    <a:cubicBezTo>
                      <a:pt x="387" y="167"/>
                      <a:pt x="387" y="167"/>
                      <a:pt x="387" y="167"/>
                    </a:cubicBezTo>
                    <a:cubicBezTo>
                      <a:pt x="387" y="51"/>
                      <a:pt x="387" y="51"/>
                      <a:pt x="387" y="51"/>
                    </a:cubicBezTo>
                    <a:cubicBezTo>
                      <a:pt x="387" y="30"/>
                      <a:pt x="369" y="12"/>
                      <a:pt x="347" y="12"/>
                    </a:cubicBezTo>
                    <a:cubicBezTo>
                      <a:pt x="326" y="12"/>
                      <a:pt x="308" y="30"/>
                      <a:pt x="308" y="51"/>
                    </a:cubicBezTo>
                    <a:cubicBezTo>
                      <a:pt x="308" y="183"/>
                      <a:pt x="308" y="183"/>
                      <a:pt x="308" y="183"/>
                    </a:cubicBezTo>
                    <a:cubicBezTo>
                      <a:pt x="350" y="289"/>
                      <a:pt x="350" y="289"/>
                      <a:pt x="350" y="289"/>
                    </a:cubicBezTo>
                    <a:cubicBezTo>
                      <a:pt x="331" y="296"/>
                      <a:pt x="331" y="296"/>
                      <a:pt x="331" y="296"/>
                    </a:cubicBezTo>
                    <a:cubicBezTo>
                      <a:pt x="227" y="30"/>
                      <a:pt x="227" y="30"/>
                      <a:pt x="227" y="30"/>
                    </a:cubicBezTo>
                    <a:cubicBezTo>
                      <a:pt x="219" y="10"/>
                      <a:pt x="195" y="0"/>
                      <a:pt x="175" y="8"/>
                    </a:cubicBezTo>
                    <a:cubicBezTo>
                      <a:pt x="155" y="16"/>
                      <a:pt x="145" y="39"/>
                      <a:pt x="153" y="59"/>
                    </a:cubicBezTo>
                    <a:cubicBezTo>
                      <a:pt x="266" y="347"/>
                      <a:pt x="266" y="347"/>
                      <a:pt x="266" y="347"/>
                    </a:cubicBezTo>
                    <a:cubicBezTo>
                      <a:pt x="248" y="354"/>
                      <a:pt x="248" y="354"/>
                      <a:pt x="248" y="354"/>
                    </a:cubicBezTo>
                    <a:cubicBezTo>
                      <a:pt x="159" y="129"/>
                      <a:pt x="159" y="129"/>
                      <a:pt x="159" y="129"/>
                    </a:cubicBezTo>
                    <a:cubicBezTo>
                      <a:pt x="159" y="129"/>
                      <a:pt x="159" y="129"/>
                      <a:pt x="159" y="129"/>
                    </a:cubicBezTo>
                    <a:cubicBezTo>
                      <a:pt x="151" y="108"/>
                      <a:pt x="128" y="98"/>
                      <a:pt x="107" y="106"/>
                    </a:cubicBezTo>
                    <a:cubicBezTo>
                      <a:pt x="87" y="114"/>
                      <a:pt x="77" y="137"/>
                      <a:pt x="85" y="158"/>
                    </a:cubicBezTo>
                    <a:cubicBezTo>
                      <a:pt x="85" y="158"/>
                      <a:pt x="85" y="158"/>
                      <a:pt x="85" y="158"/>
                    </a:cubicBezTo>
                    <a:cubicBezTo>
                      <a:pt x="182" y="405"/>
                      <a:pt x="182" y="405"/>
                      <a:pt x="182" y="405"/>
                    </a:cubicBezTo>
                    <a:cubicBezTo>
                      <a:pt x="164" y="412"/>
                      <a:pt x="164" y="412"/>
                      <a:pt x="164" y="412"/>
                    </a:cubicBezTo>
                    <a:cubicBezTo>
                      <a:pt x="82" y="205"/>
                      <a:pt x="82" y="205"/>
                      <a:pt x="82" y="205"/>
                    </a:cubicBezTo>
                    <a:cubicBezTo>
                      <a:pt x="74" y="185"/>
                      <a:pt x="51" y="175"/>
                      <a:pt x="31" y="183"/>
                    </a:cubicBezTo>
                    <a:cubicBezTo>
                      <a:pt x="10" y="191"/>
                      <a:pt x="0" y="214"/>
                      <a:pt x="8" y="234"/>
                    </a:cubicBezTo>
                    <a:cubicBezTo>
                      <a:pt x="152" y="599"/>
                      <a:pt x="152" y="599"/>
                      <a:pt x="152" y="599"/>
                    </a:cubicBezTo>
                    <a:cubicBezTo>
                      <a:pt x="129" y="678"/>
                      <a:pt x="129" y="678"/>
                      <a:pt x="129" y="678"/>
                    </a:cubicBezTo>
                    <a:cubicBezTo>
                      <a:pt x="393" y="718"/>
                      <a:pt x="393" y="718"/>
                      <a:pt x="393" y="718"/>
                    </a:cubicBezTo>
                    <a:cubicBezTo>
                      <a:pt x="407" y="649"/>
                      <a:pt x="407" y="649"/>
                      <a:pt x="407" y="649"/>
                    </a:cubicBezTo>
                    <a:cubicBezTo>
                      <a:pt x="518" y="501"/>
                      <a:pt x="518" y="501"/>
                      <a:pt x="518" y="501"/>
                    </a:cubicBezTo>
                    <a:cubicBezTo>
                      <a:pt x="573" y="218"/>
                      <a:pt x="573" y="218"/>
                      <a:pt x="573" y="218"/>
                    </a:cubicBezTo>
                    <a:cubicBezTo>
                      <a:pt x="577" y="196"/>
                      <a:pt x="563" y="175"/>
                      <a:pt x="542" y="171"/>
                    </a:cubicBezTo>
                  </a:path>
                </a:pathLst>
              </a:custGeom>
              <a:solidFill>
                <a:srgbClr val="FCB9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3" name="Freeform 86"/>
              <p:cNvSpPr>
                <a:spLocks/>
              </p:cNvSpPr>
              <p:nvPr/>
            </p:nvSpPr>
            <p:spPr bwMode="auto">
              <a:xfrm>
                <a:off x="3773488" y="5859463"/>
                <a:ext cx="274638" cy="155575"/>
              </a:xfrm>
              <a:custGeom>
                <a:avLst/>
                <a:gdLst>
                  <a:gd name="T0" fmla="*/ 0 w 173"/>
                  <a:gd name="T1" fmla="*/ 98 h 98"/>
                  <a:gd name="T2" fmla="*/ 151 w 173"/>
                  <a:gd name="T3" fmla="*/ 98 h 98"/>
                  <a:gd name="T4" fmla="*/ 173 w 173"/>
                  <a:gd name="T5" fmla="*/ 22 h 98"/>
                  <a:gd name="T6" fmla="*/ 29 w 173"/>
                  <a:gd name="T7" fmla="*/ 0 h 98"/>
                  <a:gd name="T8" fmla="*/ 0 w 173"/>
                  <a:gd name="T9" fmla="*/ 98 h 98"/>
                </a:gdLst>
                <a:ahLst/>
                <a:cxnLst>
                  <a:cxn ang="0">
                    <a:pos x="T0" y="T1"/>
                  </a:cxn>
                  <a:cxn ang="0">
                    <a:pos x="T2" y="T3"/>
                  </a:cxn>
                  <a:cxn ang="0">
                    <a:pos x="T4" y="T5"/>
                  </a:cxn>
                  <a:cxn ang="0">
                    <a:pos x="T6" y="T7"/>
                  </a:cxn>
                  <a:cxn ang="0">
                    <a:pos x="T8" y="T9"/>
                  </a:cxn>
                </a:cxnLst>
                <a:rect l="0" t="0" r="r" b="b"/>
                <a:pathLst>
                  <a:path w="173" h="98">
                    <a:moveTo>
                      <a:pt x="0" y="98"/>
                    </a:moveTo>
                    <a:lnTo>
                      <a:pt x="151" y="98"/>
                    </a:lnTo>
                    <a:lnTo>
                      <a:pt x="173" y="22"/>
                    </a:lnTo>
                    <a:lnTo>
                      <a:pt x="29" y="0"/>
                    </a:lnTo>
                    <a:lnTo>
                      <a:pt x="0" y="98"/>
                    </a:lnTo>
                    <a:close/>
                  </a:path>
                </a:pathLst>
              </a:custGeom>
              <a:solidFill>
                <a:srgbClr val="FCED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4" name="Freeform 87"/>
              <p:cNvSpPr>
                <a:spLocks/>
              </p:cNvSpPr>
              <p:nvPr/>
            </p:nvSpPr>
            <p:spPr bwMode="auto">
              <a:xfrm>
                <a:off x="4513263" y="5938838"/>
                <a:ext cx="249238" cy="76200"/>
              </a:xfrm>
              <a:custGeom>
                <a:avLst/>
                <a:gdLst>
                  <a:gd name="T0" fmla="*/ 0 w 157"/>
                  <a:gd name="T1" fmla="*/ 22 h 48"/>
                  <a:gd name="T2" fmla="*/ 7 w 157"/>
                  <a:gd name="T3" fmla="*/ 48 h 48"/>
                  <a:gd name="T4" fmla="*/ 157 w 157"/>
                  <a:gd name="T5" fmla="*/ 48 h 48"/>
                  <a:gd name="T6" fmla="*/ 143 w 157"/>
                  <a:gd name="T7" fmla="*/ 0 h 48"/>
                  <a:gd name="T8" fmla="*/ 0 w 157"/>
                  <a:gd name="T9" fmla="*/ 22 h 48"/>
                </a:gdLst>
                <a:ahLst/>
                <a:cxnLst>
                  <a:cxn ang="0">
                    <a:pos x="T0" y="T1"/>
                  </a:cxn>
                  <a:cxn ang="0">
                    <a:pos x="T2" y="T3"/>
                  </a:cxn>
                  <a:cxn ang="0">
                    <a:pos x="T4" y="T5"/>
                  </a:cxn>
                  <a:cxn ang="0">
                    <a:pos x="T6" y="T7"/>
                  </a:cxn>
                  <a:cxn ang="0">
                    <a:pos x="T8" y="T9"/>
                  </a:cxn>
                </a:cxnLst>
                <a:rect l="0" t="0" r="r" b="b"/>
                <a:pathLst>
                  <a:path w="157" h="48">
                    <a:moveTo>
                      <a:pt x="0" y="22"/>
                    </a:moveTo>
                    <a:lnTo>
                      <a:pt x="7" y="48"/>
                    </a:lnTo>
                    <a:lnTo>
                      <a:pt x="157" y="48"/>
                    </a:lnTo>
                    <a:lnTo>
                      <a:pt x="143" y="0"/>
                    </a:lnTo>
                    <a:lnTo>
                      <a:pt x="0" y="22"/>
                    </a:lnTo>
                    <a:close/>
                  </a:path>
                </a:pathLst>
              </a:custGeom>
              <a:solidFill>
                <a:srgbClr val="FCED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 name="Rectangle 8"/>
              <p:cNvSpPr>
                <a:spLocks noChangeArrowheads="1"/>
              </p:cNvSpPr>
              <p:nvPr/>
            </p:nvSpPr>
            <p:spPr bwMode="auto">
              <a:xfrm>
                <a:off x="3562351" y="4010026"/>
                <a:ext cx="1349375" cy="78105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Segoe UI"/>
                  <a:ea typeface="+mn-ea"/>
                  <a:cs typeface="+mn-cs"/>
                </a:endParaRPr>
              </a:p>
            </p:txBody>
          </p:sp>
        </p:grpSp>
        <p:sp>
          <p:nvSpPr>
            <p:cNvPr id="120" name="Rectangle 97"/>
            <p:cNvSpPr>
              <a:spLocks noChangeArrowheads="1"/>
            </p:cNvSpPr>
            <p:nvPr/>
          </p:nvSpPr>
          <p:spPr bwMode="auto">
            <a:xfrm>
              <a:off x="2548185" y="4337375"/>
              <a:ext cx="925513" cy="337952"/>
            </a:xfrm>
            <a:prstGeom prst="rect">
              <a:avLst/>
            </a:prstGeom>
            <a:solidFill>
              <a:schemeClr val="accent2"/>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FFFFFF"/>
                  </a:solidFill>
                  <a:effectLst/>
                  <a:uLnTx/>
                  <a:uFillTx/>
                  <a:latin typeface="Segoe UI Light"/>
                  <a:ea typeface="+mn-ea"/>
                  <a:cs typeface="+mn-cs"/>
                </a:rPr>
                <a:t>Start coding</a:t>
              </a:r>
            </a:p>
          </p:txBody>
        </p:sp>
      </p:grpSp>
      <p:sp>
        <p:nvSpPr>
          <p:cNvPr id="126" name="Rectangle 140"/>
          <p:cNvSpPr>
            <a:spLocks noChangeArrowheads="1"/>
          </p:cNvSpPr>
          <p:nvPr/>
        </p:nvSpPr>
        <p:spPr bwMode="auto">
          <a:xfrm>
            <a:off x="7599594" y="1825057"/>
            <a:ext cx="336839" cy="388202"/>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27" name="Rectangle 141"/>
          <p:cNvSpPr>
            <a:spLocks noChangeArrowheads="1"/>
          </p:cNvSpPr>
          <p:nvPr/>
        </p:nvSpPr>
        <p:spPr bwMode="auto">
          <a:xfrm>
            <a:off x="7923780" y="1828383"/>
            <a:ext cx="2769361" cy="384831"/>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505050"/>
                </a:solidFill>
                <a:effectLst/>
                <a:uLnTx/>
                <a:uFillTx/>
                <a:latin typeface="Segoe UI"/>
                <a:ea typeface="+mn-ea"/>
                <a:cs typeface="+mn-cs"/>
              </a:rPr>
              <a:t>microsoft.com/cognitive</a:t>
            </a:r>
          </a:p>
        </p:txBody>
      </p:sp>
      <p:sp>
        <p:nvSpPr>
          <p:cNvPr id="2" name="TextBox 1"/>
          <p:cNvSpPr txBox="1"/>
          <p:nvPr/>
        </p:nvSpPr>
        <p:spPr>
          <a:xfrm>
            <a:off x="1341437" y="3948953"/>
            <a:ext cx="343267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Lets see the online API</a:t>
            </a:r>
          </a:p>
        </p:txBody>
      </p:sp>
    </p:spTree>
    <p:extLst>
      <p:ext uri="{BB962C8B-B14F-4D97-AF65-F5344CB8AC3E}">
        <p14:creationId xmlns:p14="http://schemas.microsoft.com/office/powerpoint/2010/main" val="33562438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3" name="Group 82"/>
          <p:cNvGrpSpPr/>
          <p:nvPr/>
        </p:nvGrpSpPr>
        <p:grpSpPr>
          <a:xfrm>
            <a:off x="0" y="1476374"/>
            <a:ext cx="12436475" cy="5275545"/>
            <a:chOff x="0" y="1476374"/>
            <a:chExt cx="12436475" cy="5275545"/>
          </a:xfrm>
        </p:grpSpPr>
        <p:sp>
          <p:nvSpPr>
            <p:cNvPr id="49" name="Rectangle 48"/>
            <p:cNvSpPr/>
            <p:nvPr/>
          </p:nvSpPr>
          <p:spPr bwMode="auto">
            <a:xfrm>
              <a:off x="0" y="1476374"/>
              <a:ext cx="12436475" cy="5267325"/>
            </a:xfrm>
            <a:prstGeom prst="rect">
              <a:avLst/>
            </a:pr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404040"/>
                </a:solidFill>
              </a:endParaRPr>
            </a:p>
          </p:txBody>
        </p:sp>
        <p:sp>
          <p:nvSpPr>
            <p:cNvPr id="8" name="TextBox 7"/>
            <p:cNvSpPr txBox="1"/>
            <p:nvPr/>
          </p:nvSpPr>
          <p:spPr>
            <a:xfrm>
              <a:off x="7693126" y="5920922"/>
              <a:ext cx="4329888" cy="830997"/>
            </a:xfrm>
            <a:prstGeom prst="rect">
              <a:avLst/>
            </a:prstGeom>
            <a:noFill/>
          </p:spPr>
          <p:txBody>
            <a:bodyPr wrap="square" rtlCol="0">
              <a:spAutoFit/>
            </a:bodyPr>
            <a:lstStyle/>
            <a:p>
              <a:pPr algn="ctr"/>
              <a:r>
                <a:rPr lang="en-US" altLang="zh-CN" sz="2400" dirty="0">
                  <a:gradFill>
                    <a:gsLst>
                      <a:gs pos="97345">
                        <a:srgbClr val="404040"/>
                      </a:gs>
                      <a:gs pos="79646">
                        <a:srgbClr val="404040"/>
                      </a:gs>
                    </a:gsLst>
                    <a:lin ang="5400000" scaled="0"/>
                  </a:gradFill>
                </a:rPr>
                <a:t>CLUSTERED BY </a:t>
              </a:r>
            </a:p>
            <a:p>
              <a:pPr algn="ctr"/>
              <a:r>
                <a:rPr lang="en-US" altLang="zh-CN" sz="2400" dirty="0">
                  <a:gradFill>
                    <a:gsLst>
                      <a:gs pos="97345">
                        <a:srgbClr val="404040"/>
                      </a:gs>
                      <a:gs pos="79646">
                        <a:srgbClr val="404040"/>
                      </a:gs>
                    </a:gsLst>
                    <a:lin ang="5400000" scaled="0"/>
                  </a:gradFill>
                </a:rPr>
                <a:t>DETECTED PEOPLE</a:t>
              </a:r>
            </a:p>
          </p:txBody>
        </p:sp>
        <p:pic>
          <p:nvPicPr>
            <p:cNvPr id="76" name="Picture 75"/>
            <p:cNvPicPr>
              <a:picLocks noChangeAspect="1"/>
            </p:cNvPicPr>
            <p:nvPr/>
          </p:nvPicPr>
          <p:blipFill rotWithShape="1">
            <a:blip r:embed="rId3">
              <a:extLst>
                <a:ext uri="{28A0092B-C50C-407E-A947-70E740481C1C}">
                  <a14:useLocalDpi xmlns:a14="http://schemas.microsoft.com/office/drawing/2010/main" val="0"/>
                </a:ext>
              </a:extLst>
            </a:blip>
            <a:srcRect t="410" b="410"/>
            <a:stretch/>
          </p:blipFill>
          <p:spPr>
            <a:xfrm>
              <a:off x="8047037" y="3966762"/>
              <a:ext cx="939763" cy="1409645"/>
            </a:xfrm>
            <a:prstGeom prst="rect">
              <a:avLst/>
            </a:prstGeom>
            <a:ln w="25400">
              <a:solidFill>
                <a:srgbClr val="FFFFFF"/>
              </a:solidFill>
            </a:ln>
          </p:spPr>
        </p:pic>
        <p:pic>
          <p:nvPicPr>
            <p:cNvPr id="78" name="Picture 77"/>
            <p:cNvPicPr>
              <a:picLocks noChangeAspect="1"/>
            </p:cNvPicPr>
            <p:nvPr/>
          </p:nvPicPr>
          <p:blipFill rotWithShape="1">
            <a:blip r:embed="rId4">
              <a:extLst>
                <a:ext uri="{28A0092B-C50C-407E-A947-70E740481C1C}">
                  <a14:useLocalDpi xmlns:a14="http://schemas.microsoft.com/office/drawing/2010/main" val="0"/>
                </a:ext>
              </a:extLst>
            </a:blip>
            <a:srcRect l="20390" r="20390"/>
            <a:stretch/>
          </p:blipFill>
          <p:spPr>
            <a:xfrm>
              <a:off x="8274205" y="4097813"/>
              <a:ext cx="939763" cy="1409645"/>
            </a:xfrm>
            <a:prstGeom prst="rect">
              <a:avLst/>
            </a:prstGeom>
            <a:ln w="25400">
              <a:solidFill>
                <a:srgbClr val="FFFFFF"/>
              </a:solidFill>
            </a:ln>
          </p:spPr>
        </p:pic>
        <p:pic>
          <p:nvPicPr>
            <p:cNvPr id="70" name="Picture 69"/>
            <p:cNvPicPr>
              <a:picLocks noChangeAspect="1"/>
            </p:cNvPicPr>
            <p:nvPr/>
          </p:nvPicPr>
          <p:blipFill rotWithShape="1">
            <a:blip r:embed="rId5">
              <a:extLst>
                <a:ext uri="{28A0092B-C50C-407E-A947-70E740481C1C}">
                  <a14:useLocalDpi xmlns:a14="http://schemas.microsoft.com/office/drawing/2010/main" val="0"/>
                </a:ext>
              </a:extLst>
            </a:blip>
            <a:srcRect l="8703" r="8703"/>
            <a:stretch/>
          </p:blipFill>
          <p:spPr>
            <a:xfrm>
              <a:off x="8047037" y="1778929"/>
              <a:ext cx="939763" cy="1409644"/>
            </a:xfrm>
            <a:prstGeom prst="rect">
              <a:avLst/>
            </a:prstGeom>
            <a:ln w="25400">
              <a:solidFill>
                <a:srgbClr val="FFFFFF"/>
              </a:solidFill>
            </a:ln>
          </p:spPr>
        </p:pic>
        <p:pic>
          <p:nvPicPr>
            <p:cNvPr id="69" name="Picture 68"/>
            <p:cNvPicPr>
              <a:picLocks noChangeAspect="1"/>
            </p:cNvPicPr>
            <p:nvPr/>
          </p:nvPicPr>
          <p:blipFill rotWithShape="1">
            <a:blip r:embed="rId6">
              <a:extLst>
                <a:ext uri="{28A0092B-C50C-407E-A947-70E740481C1C}">
                  <a14:useLocalDpi xmlns:a14="http://schemas.microsoft.com/office/drawing/2010/main" val="0"/>
                </a:ext>
              </a:extLst>
            </a:blip>
            <a:srcRect l="3299" r="3299"/>
            <a:stretch/>
          </p:blipFill>
          <p:spPr>
            <a:xfrm>
              <a:off x="8274205" y="1934989"/>
              <a:ext cx="939763" cy="1409644"/>
            </a:xfrm>
            <a:prstGeom prst="rect">
              <a:avLst/>
            </a:prstGeom>
            <a:ln w="25400">
              <a:solidFill>
                <a:srgbClr val="FFFFFF"/>
              </a:solidFill>
            </a:ln>
          </p:spPr>
        </p:pic>
        <p:pic>
          <p:nvPicPr>
            <p:cNvPr id="68" name="Picture 67"/>
            <p:cNvPicPr>
              <a:picLocks noChangeAspect="1"/>
            </p:cNvPicPr>
            <p:nvPr/>
          </p:nvPicPr>
          <p:blipFill rotWithShape="1">
            <a:blip r:embed="rId7">
              <a:extLst>
                <a:ext uri="{28A0092B-C50C-407E-A947-70E740481C1C}">
                  <a14:useLocalDpi xmlns:a14="http://schemas.microsoft.com/office/drawing/2010/main" val="0"/>
                </a:ext>
              </a:extLst>
            </a:blip>
            <a:srcRect l="13136" t="479" r="13136" b="-479"/>
            <a:stretch/>
          </p:blipFill>
          <p:spPr>
            <a:xfrm>
              <a:off x="8501371" y="2091049"/>
              <a:ext cx="942877" cy="1414314"/>
            </a:xfrm>
            <a:prstGeom prst="rect">
              <a:avLst/>
            </a:prstGeom>
            <a:ln w="25400">
              <a:solidFill>
                <a:srgbClr val="FFFFFF"/>
              </a:solidFill>
            </a:ln>
          </p:spPr>
        </p:pic>
        <p:pic>
          <p:nvPicPr>
            <p:cNvPr id="74" name="Picture 73"/>
            <p:cNvPicPr>
              <a:picLocks noChangeAspect="1"/>
            </p:cNvPicPr>
            <p:nvPr/>
          </p:nvPicPr>
          <p:blipFill rotWithShape="1">
            <a:blip r:embed="rId8">
              <a:extLst>
                <a:ext uri="{28A0092B-C50C-407E-A947-70E740481C1C}">
                  <a14:useLocalDpi xmlns:a14="http://schemas.microsoft.com/office/drawing/2010/main" val="0"/>
                </a:ext>
              </a:extLst>
            </a:blip>
            <a:srcRect l="5894" r="5894"/>
            <a:stretch/>
          </p:blipFill>
          <p:spPr>
            <a:xfrm>
              <a:off x="9940067" y="1778928"/>
              <a:ext cx="939763" cy="1409645"/>
            </a:xfrm>
            <a:prstGeom prst="rect">
              <a:avLst/>
            </a:prstGeom>
            <a:ln w="25400">
              <a:solidFill>
                <a:srgbClr val="FFFFFF"/>
              </a:solidFill>
            </a:ln>
          </p:spPr>
        </p:pic>
        <p:pic>
          <p:nvPicPr>
            <p:cNvPr id="73" name="Picture 72"/>
            <p:cNvPicPr>
              <a:picLocks noChangeAspect="1"/>
            </p:cNvPicPr>
            <p:nvPr/>
          </p:nvPicPr>
          <p:blipFill rotWithShape="1">
            <a:blip r:embed="rId9">
              <a:extLst>
                <a:ext uri="{28A0092B-C50C-407E-A947-70E740481C1C}">
                  <a14:useLocalDpi xmlns:a14="http://schemas.microsoft.com/office/drawing/2010/main" val="0"/>
                </a:ext>
              </a:extLst>
            </a:blip>
            <a:srcRect l="6000" r="6000"/>
            <a:stretch/>
          </p:blipFill>
          <p:spPr>
            <a:xfrm>
              <a:off x="10182973" y="1937324"/>
              <a:ext cx="939763" cy="1409645"/>
            </a:xfrm>
            <a:prstGeom prst="rect">
              <a:avLst/>
            </a:prstGeom>
            <a:ln w="25400">
              <a:solidFill>
                <a:srgbClr val="FFFFFF"/>
              </a:solidFill>
            </a:ln>
          </p:spPr>
        </p:pic>
        <p:pic>
          <p:nvPicPr>
            <p:cNvPr id="75" name="Picture 74"/>
            <p:cNvPicPr>
              <a:picLocks noChangeAspect="1"/>
            </p:cNvPicPr>
            <p:nvPr/>
          </p:nvPicPr>
          <p:blipFill rotWithShape="1">
            <a:blip r:embed="rId10">
              <a:extLst>
                <a:ext uri="{28A0092B-C50C-407E-A947-70E740481C1C}">
                  <a14:useLocalDpi xmlns:a14="http://schemas.microsoft.com/office/drawing/2010/main" val="0"/>
                </a:ext>
              </a:extLst>
            </a:blip>
            <a:srcRect l="9583" r="9583"/>
            <a:stretch/>
          </p:blipFill>
          <p:spPr>
            <a:xfrm>
              <a:off x="10425880" y="2095718"/>
              <a:ext cx="937446" cy="1409645"/>
            </a:xfrm>
            <a:prstGeom prst="rect">
              <a:avLst/>
            </a:prstGeom>
            <a:ln w="25400">
              <a:solidFill>
                <a:srgbClr val="FFFFFF"/>
              </a:solidFill>
            </a:ln>
          </p:spPr>
        </p:pic>
        <p:pic>
          <p:nvPicPr>
            <p:cNvPr id="77" name="Picture 76"/>
            <p:cNvPicPr>
              <a:picLocks noChangeAspect="1"/>
            </p:cNvPicPr>
            <p:nvPr/>
          </p:nvPicPr>
          <p:blipFill rotWithShape="1">
            <a:blip r:embed="rId11">
              <a:extLst>
                <a:ext uri="{28A0092B-C50C-407E-A947-70E740481C1C}">
                  <a14:useLocalDpi xmlns:a14="http://schemas.microsoft.com/office/drawing/2010/main" val="0"/>
                </a:ext>
              </a:extLst>
            </a:blip>
            <a:srcRect l="8102" r="8102"/>
            <a:stretch/>
          </p:blipFill>
          <p:spPr>
            <a:xfrm>
              <a:off x="8501371" y="4244911"/>
              <a:ext cx="939763" cy="1409645"/>
            </a:xfrm>
            <a:prstGeom prst="rect">
              <a:avLst/>
            </a:prstGeom>
            <a:ln w="25400">
              <a:solidFill>
                <a:srgbClr val="FFFFFF"/>
              </a:solidFill>
            </a:ln>
          </p:spPr>
        </p:pic>
        <p:pic>
          <p:nvPicPr>
            <p:cNvPr id="79" name="Picture 78"/>
            <p:cNvPicPr>
              <a:picLocks noChangeAspect="1"/>
            </p:cNvPicPr>
            <p:nvPr/>
          </p:nvPicPr>
          <p:blipFill rotWithShape="1">
            <a:blip r:embed="rId12">
              <a:extLst>
                <a:ext uri="{28A0092B-C50C-407E-A947-70E740481C1C}">
                  <a14:useLocalDpi xmlns:a14="http://schemas.microsoft.com/office/drawing/2010/main" val="0"/>
                </a:ext>
              </a:extLst>
            </a:blip>
            <a:srcRect l="3086" r="3086"/>
            <a:stretch/>
          </p:blipFill>
          <p:spPr>
            <a:xfrm>
              <a:off x="9940067" y="3966762"/>
              <a:ext cx="939763" cy="1409645"/>
            </a:xfrm>
            <a:prstGeom prst="rect">
              <a:avLst/>
            </a:prstGeom>
            <a:ln w="25400">
              <a:solidFill>
                <a:srgbClr val="FFFFFF"/>
              </a:solidFill>
            </a:ln>
          </p:spPr>
        </p:pic>
        <p:pic>
          <p:nvPicPr>
            <p:cNvPr id="80" name="Picture 79"/>
            <p:cNvPicPr>
              <a:picLocks noChangeAspect="1"/>
            </p:cNvPicPr>
            <p:nvPr/>
          </p:nvPicPr>
          <p:blipFill rotWithShape="1">
            <a:blip r:embed="rId13">
              <a:extLst>
                <a:ext uri="{28A0092B-C50C-407E-A947-70E740481C1C}">
                  <a14:useLocalDpi xmlns:a14="http://schemas.microsoft.com/office/drawing/2010/main" val="0"/>
                </a:ext>
              </a:extLst>
            </a:blip>
            <a:srcRect t="1818" b="1818"/>
            <a:stretch/>
          </p:blipFill>
          <p:spPr>
            <a:xfrm>
              <a:off x="10182973" y="4097813"/>
              <a:ext cx="939763" cy="1409645"/>
            </a:xfrm>
            <a:prstGeom prst="rect">
              <a:avLst/>
            </a:prstGeom>
            <a:ln w="25400">
              <a:solidFill>
                <a:srgbClr val="FFFFFF"/>
              </a:solidFill>
            </a:ln>
          </p:spPr>
        </p:pic>
        <p:pic>
          <p:nvPicPr>
            <p:cNvPr id="81" name="Picture 80"/>
            <p:cNvPicPr>
              <a:picLocks noChangeAspect="1"/>
            </p:cNvPicPr>
            <p:nvPr/>
          </p:nvPicPr>
          <p:blipFill rotWithShape="1">
            <a:blip r:embed="rId14">
              <a:extLst>
                <a:ext uri="{28A0092B-C50C-407E-A947-70E740481C1C}">
                  <a14:useLocalDpi xmlns:a14="http://schemas.microsoft.com/office/drawing/2010/main" val="0"/>
                </a:ext>
              </a:extLst>
            </a:blip>
            <a:srcRect l="5107" r="5107"/>
            <a:stretch/>
          </p:blipFill>
          <p:spPr>
            <a:xfrm>
              <a:off x="10425879" y="4244911"/>
              <a:ext cx="939763" cy="1409645"/>
            </a:xfrm>
            <a:prstGeom prst="rect">
              <a:avLst/>
            </a:prstGeom>
            <a:ln w="25400">
              <a:solidFill>
                <a:srgbClr val="FFFFFF"/>
              </a:solidFill>
            </a:ln>
          </p:spPr>
        </p:pic>
      </p:grpSp>
      <p:sp>
        <p:nvSpPr>
          <p:cNvPr id="51" name="Chevron 50"/>
          <p:cNvSpPr/>
          <p:nvPr/>
        </p:nvSpPr>
        <p:spPr bwMode="auto">
          <a:xfrm>
            <a:off x="4541837" y="1483404"/>
            <a:ext cx="2743200" cy="5257801"/>
          </a:xfrm>
          <a:prstGeom prst="chevron">
            <a:avLst>
              <a:gd name="adj" fmla="val 42593"/>
            </a:avLst>
          </a:prstGeom>
          <a:solidFill>
            <a:srgbClr val="D7D7D7"/>
          </a:solidFill>
          <a:ln w="9525" cap="flat" cmpd="sng" algn="ctr">
            <a:noFill/>
            <a:prstDash val="solid"/>
          </a:ln>
          <a:effectLst/>
        </p:spPr>
        <p:txBody>
          <a:bodyPr lIns="121725" tIns="60862" rIns="121725" bIns="60862" rtlCol="0" anchor="ctr"/>
          <a:lstStyle/>
          <a:p>
            <a:pPr defTabSz="914400"/>
            <a:endParaRPr lang="en-US" sz="1400" kern="0" dirty="0">
              <a:solidFill>
                <a:srgbClr val="FFFFFF"/>
              </a:solidFill>
            </a:endParaRPr>
          </a:p>
        </p:txBody>
      </p:sp>
      <p:sp>
        <p:nvSpPr>
          <p:cNvPr id="85" name="Title 7"/>
          <p:cNvSpPr txBox="1">
            <a:spLocks/>
          </p:cNvSpPr>
          <p:nvPr/>
        </p:nvSpPr>
        <p:spPr>
          <a:xfrm>
            <a:off x="1538288" y="295275"/>
            <a:ext cx="10593387" cy="917575"/>
          </a:xfrm>
          <a:prstGeom prst="rect">
            <a:avLst/>
          </a:prstGeom>
        </p:spPr>
        <p:txBody>
          <a:bodyPr vert="horz" wrap="square" lIns="146304" tIns="91440" rIns="146304" bIns="9144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a:gradFill>
                  <a:gsLst>
                    <a:gs pos="1250">
                      <a:srgbClr val="404040"/>
                    </a:gs>
                    <a:gs pos="100000">
                      <a:srgbClr val="404040"/>
                    </a:gs>
                  </a:gsLst>
                  <a:lin ang="5400000" scaled="0"/>
                </a:gradFill>
              </a:rPr>
              <a:t>Face API – Grouping</a:t>
            </a:r>
          </a:p>
        </p:txBody>
      </p:sp>
      <p:grpSp>
        <p:nvGrpSpPr>
          <p:cNvPr id="86" name="Group 85"/>
          <p:cNvGrpSpPr/>
          <p:nvPr/>
        </p:nvGrpSpPr>
        <p:grpSpPr>
          <a:xfrm>
            <a:off x="-355601" y="301625"/>
            <a:ext cx="1849438" cy="917575"/>
            <a:chOff x="-355601" y="301625"/>
            <a:chExt cx="1849438" cy="917575"/>
          </a:xfrm>
        </p:grpSpPr>
        <p:sp>
          <p:nvSpPr>
            <p:cNvPr id="87" name="Freeform 5"/>
            <p:cNvSpPr>
              <a:spLocks/>
            </p:cNvSpPr>
            <p:nvPr/>
          </p:nvSpPr>
          <p:spPr bwMode="auto">
            <a:xfrm>
              <a:off x="-355601" y="301625"/>
              <a:ext cx="1849438" cy="917575"/>
            </a:xfrm>
            <a:custGeom>
              <a:avLst/>
              <a:gdLst>
                <a:gd name="T0" fmla="*/ 914 w 1165"/>
                <a:gd name="T1" fmla="*/ 578 h 578"/>
                <a:gd name="T2" fmla="*/ 0 w 1165"/>
                <a:gd name="T3" fmla="*/ 578 h 578"/>
                <a:gd name="T4" fmla="*/ 0 w 1165"/>
                <a:gd name="T5" fmla="*/ 0 h 578"/>
                <a:gd name="T6" fmla="*/ 1165 w 1165"/>
                <a:gd name="T7" fmla="*/ 0 h 578"/>
                <a:gd name="T8" fmla="*/ 914 w 1165"/>
                <a:gd name="T9" fmla="*/ 578 h 578"/>
                <a:gd name="T10" fmla="*/ 914 w 1165"/>
                <a:gd name="T11" fmla="*/ 578 h 578"/>
                <a:gd name="T12" fmla="*/ 914 w 1165"/>
                <a:gd name="T13" fmla="*/ 578 h 578"/>
              </a:gdLst>
              <a:ahLst/>
              <a:cxnLst>
                <a:cxn ang="0">
                  <a:pos x="T0" y="T1"/>
                </a:cxn>
                <a:cxn ang="0">
                  <a:pos x="T2" y="T3"/>
                </a:cxn>
                <a:cxn ang="0">
                  <a:pos x="T4" y="T5"/>
                </a:cxn>
                <a:cxn ang="0">
                  <a:pos x="T6" y="T7"/>
                </a:cxn>
                <a:cxn ang="0">
                  <a:pos x="T8" y="T9"/>
                </a:cxn>
                <a:cxn ang="0">
                  <a:pos x="T10" y="T11"/>
                </a:cxn>
                <a:cxn ang="0">
                  <a:pos x="T12" y="T13"/>
                </a:cxn>
              </a:cxnLst>
              <a:rect l="0" t="0" r="r" b="b"/>
              <a:pathLst>
                <a:path w="1165" h="578">
                  <a:moveTo>
                    <a:pt x="914" y="578"/>
                  </a:moveTo>
                  <a:lnTo>
                    <a:pt x="0" y="578"/>
                  </a:lnTo>
                  <a:lnTo>
                    <a:pt x="0" y="0"/>
                  </a:lnTo>
                  <a:lnTo>
                    <a:pt x="1165" y="0"/>
                  </a:lnTo>
                  <a:lnTo>
                    <a:pt x="914" y="578"/>
                  </a:lnTo>
                  <a:lnTo>
                    <a:pt x="914" y="578"/>
                  </a:lnTo>
                  <a:lnTo>
                    <a:pt x="914" y="578"/>
                  </a:lnTo>
                  <a:close/>
                </a:path>
              </a:pathLst>
            </a:custGeom>
            <a:solidFill>
              <a:srgbClr val="01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pic>
          <p:nvPicPr>
            <p:cNvPr id="88" name="Picture 87" descr="Screen Clippi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69875" y="373940"/>
              <a:ext cx="766762" cy="772944"/>
            </a:xfrm>
            <a:prstGeom prst="rect">
              <a:avLst/>
            </a:prstGeom>
          </p:spPr>
        </p:pic>
      </p:grpSp>
      <p:grpSp>
        <p:nvGrpSpPr>
          <p:cNvPr id="108" name="Group 107"/>
          <p:cNvGrpSpPr/>
          <p:nvPr/>
        </p:nvGrpSpPr>
        <p:grpSpPr>
          <a:xfrm>
            <a:off x="-1" y="1483404"/>
            <a:ext cx="6218238" cy="5257801"/>
            <a:chOff x="-1" y="1483404"/>
            <a:chExt cx="6218238" cy="5257801"/>
          </a:xfrm>
        </p:grpSpPr>
        <p:grpSp>
          <p:nvGrpSpPr>
            <p:cNvPr id="84" name="Group 83"/>
            <p:cNvGrpSpPr/>
            <p:nvPr/>
          </p:nvGrpSpPr>
          <p:grpSpPr>
            <a:xfrm>
              <a:off x="-1" y="1483404"/>
              <a:ext cx="6218238" cy="5257801"/>
              <a:chOff x="-1" y="1483404"/>
              <a:chExt cx="6218238" cy="5257801"/>
            </a:xfrm>
          </p:grpSpPr>
          <p:sp>
            <p:nvSpPr>
              <p:cNvPr id="55" name="Pentagon 54"/>
              <p:cNvSpPr/>
              <p:nvPr/>
            </p:nvSpPr>
            <p:spPr bwMode="auto">
              <a:xfrm>
                <a:off x="-1" y="1483404"/>
                <a:ext cx="6218238" cy="5257801"/>
              </a:xfrm>
              <a:prstGeom prst="homePlate">
                <a:avLst>
                  <a:gd name="adj" fmla="val 22388"/>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33" name="Picture 3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0237" y="3192462"/>
                <a:ext cx="587740" cy="888897"/>
              </a:xfrm>
              <a:prstGeom prst="rect">
                <a:avLst/>
              </a:prstGeom>
            </p:spPr>
          </p:pic>
          <p:pic>
            <p:nvPicPr>
              <p:cNvPr id="5" name="Picture 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2886" y="3884663"/>
                <a:ext cx="554471" cy="731902"/>
              </a:xfrm>
              <a:prstGeom prst="rect">
                <a:avLst/>
              </a:prstGeom>
            </p:spPr>
          </p:pic>
          <p:pic>
            <p:nvPicPr>
              <p:cNvPr id="6" name="Picture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84547" y="5021262"/>
                <a:ext cx="833291" cy="1102605"/>
              </a:xfrm>
              <a:prstGeom prst="rect">
                <a:avLst/>
              </a:prstGeom>
            </p:spPr>
          </p:pic>
          <p:pic>
            <p:nvPicPr>
              <p:cNvPr id="7" name="Picture 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772123" y="1714635"/>
                <a:ext cx="1290417" cy="1564631"/>
              </a:xfrm>
              <a:prstGeom prst="rect">
                <a:avLst/>
              </a:prstGeom>
              <a:ln w="25400">
                <a:solidFill>
                  <a:srgbClr val="FFFFFF"/>
                </a:solidFill>
              </a:ln>
            </p:spPr>
          </p:pic>
          <p:pic>
            <p:nvPicPr>
              <p:cNvPr id="35" name="Picture 3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1837" y="3954154"/>
                <a:ext cx="1029732" cy="914709"/>
              </a:xfrm>
              <a:prstGeom prst="rect">
                <a:avLst/>
              </a:prstGeom>
            </p:spPr>
          </p:pic>
          <p:pic>
            <p:nvPicPr>
              <p:cNvPr id="36" name="Picture 3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17421" y="1602547"/>
                <a:ext cx="738405" cy="1039236"/>
              </a:xfrm>
              <a:prstGeom prst="rect">
                <a:avLst/>
              </a:prstGeom>
            </p:spPr>
          </p:pic>
          <p:pic>
            <p:nvPicPr>
              <p:cNvPr id="37" name="Picture 3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133748" y="2347944"/>
                <a:ext cx="712890" cy="1109687"/>
              </a:xfrm>
              <a:prstGeom prst="rect">
                <a:avLst/>
              </a:prstGeom>
            </p:spPr>
          </p:pic>
          <p:pic>
            <p:nvPicPr>
              <p:cNvPr id="46" name="Picture 4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13037" y="4030662"/>
                <a:ext cx="871312" cy="1220721"/>
              </a:xfrm>
              <a:prstGeom prst="rect">
                <a:avLst/>
              </a:prstGeom>
            </p:spPr>
          </p:pic>
          <p:pic>
            <p:nvPicPr>
              <p:cNvPr id="47" name="Picture 4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200" y="2125663"/>
                <a:ext cx="928343" cy="1150131"/>
              </a:xfrm>
              <a:prstGeom prst="rect">
                <a:avLst/>
              </a:prstGeom>
            </p:spPr>
          </p:pic>
          <p:pic>
            <p:nvPicPr>
              <p:cNvPr id="38" name="Picture 37"/>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224189" y="2811462"/>
                <a:ext cx="1267362" cy="1706851"/>
              </a:xfrm>
              <a:prstGeom prst="rect">
                <a:avLst/>
              </a:prstGeom>
              <a:ln w="25400">
                <a:solidFill>
                  <a:srgbClr val="FFFFFF"/>
                </a:solidFill>
              </a:ln>
            </p:spPr>
          </p:pic>
          <p:pic>
            <p:nvPicPr>
              <p:cNvPr id="45" name="Picture 4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7200" y="4812044"/>
                <a:ext cx="1493837" cy="1652064"/>
              </a:xfrm>
              <a:prstGeom prst="rect">
                <a:avLst/>
              </a:prstGeom>
              <a:ln w="25400">
                <a:solidFill>
                  <a:srgbClr val="FFFFFF"/>
                </a:solidFill>
              </a:ln>
            </p:spPr>
          </p:pic>
          <p:pic>
            <p:nvPicPr>
              <p:cNvPr id="34" name="Picture 3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463221" y="4564062"/>
                <a:ext cx="1309712" cy="1646237"/>
              </a:xfrm>
              <a:prstGeom prst="rect">
                <a:avLst/>
              </a:prstGeom>
              <a:ln w="25400">
                <a:solidFill>
                  <a:srgbClr val="FFFFFF"/>
                </a:solidFill>
              </a:ln>
            </p:spPr>
          </p:pic>
        </p:grpSp>
        <p:sp>
          <p:nvSpPr>
            <p:cNvPr id="89" name="Half Frame 88"/>
            <p:cNvSpPr/>
            <p:nvPr/>
          </p:nvSpPr>
          <p:spPr bwMode="auto">
            <a:xfrm>
              <a:off x="1092199" y="2675317"/>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90" name="Half Frame 89"/>
            <p:cNvSpPr/>
            <p:nvPr/>
          </p:nvSpPr>
          <p:spPr bwMode="auto">
            <a:xfrm flipH="1">
              <a:off x="2341879" y="2684843"/>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91" name="Half Frame 90"/>
            <p:cNvSpPr/>
            <p:nvPr/>
          </p:nvSpPr>
          <p:spPr bwMode="auto">
            <a:xfrm flipV="1">
              <a:off x="1092199" y="4370386"/>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92" name="Half Frame 91"/>
            <p:cNvSpPr/>
            <p:nvPr/>
          </p:nvSpPr>
          <p:spPr bwMode="auto">
            <a:xfrm flipH="1" flipV="1">
              <a:off x="2346642" y="4370386"/>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96" name="Half Frame 95"/>
            <p:cNvSpPr/>
            <p:nvPr/>
          </p:nvSpPr>
          <p:spPr bwMode="auto">
            <a:xfrm>
              <a:off x="2634931" y="1582736"/>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97" name="Half Frame 96"/>
            <p:cNvSpPr/>
            <p:nvPr/>
          </p:nvSpPr>
          <p:spPr bwMode="auto">
            <a:xfrm flipH="1">
              <a:off x="3906837" y="1585912"/>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98" name="Half Frame 97"/>
            <p:cNvSpPr/>
            <p:nvPr/>
          </p:nvSpPr>
          <p:spPr bwMode="auto">
            <a:xfrm flipV="1">
              <a:off x="2641281" y="3124588"/>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99" name="Half Frame 98"/>
            <p:cNvSpPr/>
            <p:nvPr/>
          </p:nvSpPr>
          <p:spPr bwMode="auto">
            <a:xfrm flipH="1" flipV="1">
              <a:off x="3914774" y="3124588"/>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00" name="Half Frame 99"/>
            <p:cNvSpPr/>
            <p:nvPr/>
          </p:nvSpPr>
          <p:spPr bwMode="auto">
            <a:xfrm>
              <a:off x="3327471" y="4432299"/>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01" name="Half Frame 100"/>
            <p:cNvSpPr/>
            <p:nvPr/>
          </p:nvSpPr>
          <p:spPr bwMode="auto">
            <a:xfrm flipH="1">
              <a:off x="4620014" y="4437062"/>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02" name="Half Frame 101"/>
            <p:cNvSpPr/>
            <p:nvPr/>
          </p:nvSpPr>
          <p:spPr bwMode="auto">
            <a:xfrm flipV="1">
              <a:off x="3329058" y="6061351"/>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03" name="Half Frame 102"/>
            <p:cNvSpPr/>
            <p:nvPr/>
          </p:nvSpPr>
          <p:spPr bwMode="auto">
            <a:xfrm flipH="1" flipV="1">
              <a:off x="4621601" y="6061351"/>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04" name="Half Frame 103"/>
            <p:cNvSpPr/>
            <p:nvPr/>
          </p:nvSpPr>
          <p:spPr bwMode="auto">
            <a:xfrm>
              <a:off x="322262" y="4672012"/>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05" name="Half Frame 104"/>
            <p:cNvSpPr/>
            <p:nvPr/>
          </p:nvSpPr>
          <p:spPr bwMode="auto">
            <a:xfrm flipH="1">
              <a:off x="1806964" y="4668837"/>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06" name="Half Frame 105"/>
            <p:cNvSpPr/>
            <p:nvPr/>
          </p:nvSpPr>
          <p:spPr bwMode="auto">
            <a:xfrm flipV="1">
              <a:off x="322262" y="6316662"/>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07" name="Half Frame 106"/>
            <p:cNvSpPr/>
            <p:nvPr/>
          </p:nvSpPr>
          <p:spPr bwMode="auto">
            <a:xfrm flipH="1" flipV="1">
              <a:off x="1802201" y="6316662"/>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8887471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86"/>
                                        </p:tgtEl>
                                        <p:attrNameLst>
                                          <p:attrName>style.visibility</p:attrName>
                                        </p:attrNameLst>
                                      </p:cBhvr>
                                      <p:to>
                                        <p:strVal val="visible"/>
                                      </p:to>
                                    </p:set>
                                    <p:anim calcmode="lin" valueType="num">
                                      <p:cBhvr additive="base">
                                        <p:cTn id="7" dur="500" fill="hold"/>
                                        <p:tgtEl>
                                          <p:spTgt spid="86"/>
                                        </p:tgtEl>
                                        <p:attrNameLst>
                                          <p:attrName>ppt_x</p:attrName>
                                        </p:attrNameLst>
                                      </p:cBhvr>
                                      <p:tavLst>
                                        <p:tav tm="0">
                                          <p:val>
                                            <p:strVal val="0-#ppt_w/2"/>
                                          </p:val>
                                        </p:tav>
                                        <p:tav tm="100000">
                                          <p:val>
                                            <p:strVal val="#ppt_x"/>
                                          </p:val>
                                        </p:tav>
                                      </p:tavLst>
                                    </p:anim>
                                    <p:anim calcmode="lin" valueType="num">
                                      <p:cBhvr additive="base">
                                        <p:cTn id="8" dur="500" fill="hold"/>
                                        <p:tgtEl>
                                          <p:spTgt spid="8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85"/>
                                        </p:tgtEl>
                                        <p:attrNameLst>
                                          <p:attrName>style.visibility</p:attrName>
                                        </p:attrNameLst>
                                      </p:cBhvr>
                                      <p:to>
                                        <p:strVal val="visible"/>
                                      </p:to>
                                    </p:set>
                                    <p:animEffect transition="in" filter="fade">
                                      <p:cBhvr>
                                        <p:cTn id="11" dur="500"/>
                                        <p:tgtEl>
                                          <p:spTgt spid="85"/>
                                        </p:tgtEl>
                                      </p:cBhvr>
                                    </p:animEffect>
                                  </p:childTnLst>
                                </p:cTn>
                              </p:par>
                              <p:par>
                                <p:cTn id="12" presetID="42" presetClass="path" presetSubtype="0" decel="100000" fill="hold" grpId="1" nodeType="withEffect">
                                  <p:stCondLst>
                                    <p:cond delay="250"/>
                                  </p:stCondLst>
                                  <p:childTnLst>
                                    <p:animMotion origin="layout" path="M 0.01519 0.00045 L 2.30023E-6 2.46482E-6 " pathEditMode="relative" rAng="0" ptsTypes="AA">
                                      <p:cBhvr>
                                        <p:cTn id="13" dur="500" fill="hold"/>
                                        <p:tgtEl>
                                          <p:spTgt spid="85"/>
                                        </p:tgtEl>
                                        <p:attrNameLst>
                                          <p:attrName>ppt_x</p:attrName>
                                          <p:attrName>ppt_y</p:attrName>
                                        </p:attrNameLst>
                                      </p:cBhvr>
                                      <p:rCtr x="-76600" y="-2300"/>
                                    </p:animMotion>
                                  </p:childTnLst>
                                </p:cTn>
                              </p:par>
                            </p:childTnLst>
                          </p:cTn>
                        </p:par>
                        <p:par>
                          <p:cTn id="14" fill="hold">
                            <p:stCondLst>
                              <p:cond delay="750"/>
                            </p:stCondLst>
                            <p:childTnLst>
                              <p:par>
                                <p:cTn id="15" presetID="2" presetClass="entr" presetSubtype="8" decel="100000" fill="hold" nodeType="afterEffect">
                                  <p:stCondLst>
                                    <p:cond delay="0"/>
                                  </p:stCondLst>
                                  <p:childTnLst>
                                    <p:set>
                                      <p:cBhvr>
                                        <p:cTn id="16" dur="1" fill="hold">
                                          <p:stCondLst>
                                            <p:cond delay="0"/>
                                          </p:stCondLst>
                                        </p:cTn>
                                        <p:tgtEl>
                                          <p:spTgt spid="108"/>
                                        </p:tgtEl>
                                        <p:attrNameLst>
                                          <p:attrName>style.visibility</p:attrName>
                                        </p:attrNameLst>
                                      </p:cBhvr>
                                      <p:to>
                                        <p:strVal val="visible"/>
                                      </p:to>
                                    </p:set>
                                    <p:anim calcmode="lin" valueType="num">
                                      <p:cBhvr additive="base">
                                        <p:cTn id="17" dur="500" fill="hold"/>
                                        <p:tgtEl>
                                          <p:spTgt spid="108"/>
                                        </p:tgtEl>
                                        <p:attrNameLst>
                                          <p:attrName>ppt_x</p:attrName>
                                        </p:attrNameLst>
                                      </p:cBhvr>
                                      <p:tavLst>
                                        <p:tav tm="0">
                                          <p:val>
                                            <p:strVal val="0-#ppt_w/2"/>
                                          </p:val>
                                        </p:tav>
                                        <p:tav tm="100000">
                                          <p:val>
                                            <p:strVal val="#ppt_x"/>
                                          </p:val>
                                        </p:tav>
                                      </p:tavLst>
                                    </p:anim>
                                    <p:anim calcmode="lin" valueType="num">
                                      <p:cBhvr additive="base">
                                        <p:cTn id="18" dur="500" fill="hold"/>
                                        <p:tgtEl>
                                          <p:spTgt spid="108"/>
                                        </p:tgtEl>
                                        <p:attrNameLst>
                                          <p:attrName>ppt_y</p:attrName>
                                        </p:attrNameLst>
                                      </p:cBhvr>
                                      <p:tavLst>
                                        <p:tav tm="0">
                                          <p:val>
                                            <p:strVal val="#ppt_y"/>
                                          </p:val>
                                        </p:tav>
                                        <p:tav tm="100000">
                                          <p:val>
                                            <p:strVal val="#ppt_y"/>
                                          </p:val>
                                        </p:tav>
                                      </p:tavLst>
                                    </p:anim>
                                  </p:childTnLst>
                                </p:cTn>
                              </p:par>
                              <p:par>
                                <p:cTn id="19" presetID="2" presetClass="entr" presetSubtype="8" decel="100000" fill="hold" grpId="0" nodeType="withEffect">
                                  <p:stCondLst>
                                    <p:cond delay="250"/>
                                  </p:stCondLst>
                                  <p:childTnLst>
                                    <p:set>
                                      <p:cBhvr>
                                        <p:cTn id="20" dur="1" fill="hold">
                                          <p:stCondLst>
                                            <p:cond delay="0"/>
                                          </p:stCondLst>
                                        </p:cTn>
                                        <p:tgtEl>
                                          <p:spTgt spid="51"/>
                                        </p:tgtEl>
                                        <p:attrNameLst>
                                          <p:attrName>style.visibility</p:attrName>
                                        </p:attrNameLst>
                                      </p:cBhvr>
                                      <p:to>
                                        <p:strVal val="visible"/>
                                      </p:to>
                                    </p:set>
                                    <p:anim calcmode="lin" valueType="num">
                                      <p:cBhvr additive="base">
                                        <p:cTn id="21" dur="500" fill="hold"/>
                                        <p:tgtEl>
                                          <p:spTgt spid="51"/>
                                        </p:tgtEl>
                                        <p:attrNameLst>
                                          <p:attrName>ppt_x</p:attrName>
                                        </p:attrNameLst>
                                      </p:cBhvr>
                                      <p:tavLst>
                                        <p:tav tm="0">
                                          <p:val>
                                            <p:strVal val="0-#ppt_w/2"/>
                                          </p:val>
                                        </p:tav>
                                        <p:tav tm="100000">
                                          <p:val>
                                            <p:strVal val="#ppt_x"/>
                                          </p:val>
                                        </p:tav>
                                      </p:tavLst>
                                    </p:anim>
                                    <p:anim calcmode="lin" valueType="num">
                                      <p:cBhvr additive="base">
                                        <p:cTn id="22" dur="500" fill="hold"/>
                                        <p:tgtEl>
                                          <p:spTgt spid="51"/>
                                        </p:tgtEl>
                                        <p:attrNameLst>
                                          <p:attrName>ppt_y</p:attrName>
                                        </p:attrNameLst>
                                      </p:cBhvr>
                                      <p:tavLst>
                                        <p:tav tm="0">
                                          <p:val>
                                            <p:strVal val="#ppt_y"/>
                                          </p:val>
                                        </p:tav>
                                        <p:tav tm="100000">
                                          <p:val>
                                            <p:strVal val="#ppt_y"/>
                                          </p:val>
                                        </p:tav>
                                      </p:tavLst>
                                    </p:anim>
                                  </p:childTnLst>
                                </p:cTn>
                              </p:par>
                              <p:par>
                                <p:cTn id="23" presetID="2" presetClass="entr" presetSubtype="2" decel="100000" fill="hold" nodeType="withEffect">
                                  <p:stCondLst>
                                    <p:cond delay="250"/>
                                  </p:stCondLst>
                                  <p:childTnLst>
                                    <p:set>
                                      <p:cBhvr>
                                        <p:cTn id="24" dur="1" fill="hold">
                                          <p:stCondLst>
                                            <p:cond delay="0"/>
                                          </p:stCondLst>
                                        </p:cTn>
                                        <p:tgtEl>
                                          <p:spTgt spid="83"/>
                                        </p:tgtEl>
                                        <p:attrNameLst>
                                          <p:attrName>style.visibility</p:attrName>
                                        </p:attrNameLst>
                                      </p:cBhvr>
                                      <p:to>
                                        <p:strVal val="visible"/>
                                      </p:to>
                                    </p:set>
                                    <p:anim calcmode="lin" valueType="num">
                                      <p:cBhvr additive="base">
                                        <p:cTn id="25" dur="500" fill="hold"/>
                                        <p:tgtEl>
                                          <p:spTgt spid="83"/>
                                        </p:tgtEl>
                                        <p:attrNameLst>
                                          <p:attrName>ppt_x</p:attrName>
                                        </p:attrNameLst>
                                      </p:cBhvr>
                                      <p:tavLst>
                                        <p:tav tm="0">
                                          <p:val>
                                            <p:strVal val="1+#ppt_w/2"/>
                                          </p:val>
                                        </p:tav>
                                        <p:tav tm="100000">
                                          <p:val>
                                            <p:strVal val="#ppt_x"/>
                                          </p:val>
                                        </p:tav>
                                      </p:tavLst>
                                    </p:anim>
                                    <p:anim calcmode="lin" valueType="num">
                                      <p:cBhvr additive="base">
                                        <p:cTn id="26" dur="500" fill="hold"/>
                                        <p:tgtEl>
                                          <p:spTgt spid="8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85" grpId="0"/>
      <p:bldP spid="85"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nvSpPr>
        <p:spPr bwMode="auto">
          <a:xfrm>
            <a:off x="0" y="1476374"/>
            <a:ext cx="12436475" cy="5267325"/>
          </a:xfrm>
          <a:prstGeom prst="rect">
            <a:avLst/>
          </a:pr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404040"/>
              </a:solidFill>
            </a:endParaRPr>
          </a:p>
        </p:txBody>
      </p:sp>
      <p:sp>
        <p:nvSpPr>
          <p:cNvPr id="44" name="Chevron 43"/>
          <p:cNvSpPr/>
          <p:nvPr/>
        </p:nvSpPr>
        <p:spPr bwMode="auto">
          <a:xfrm>
            <a:off x="6355557" y="1483404"/>
            <a:ext cx="2743200" cy="5257801"/>
          </a:xfrm>
          <a:prstGeom prst="chevron">
            <a:avLst>
              <a:gd name="adj" fmla="val 42593"/>
            </a:avLst>
          </a:prstGeom>
          <a:solidFill>
            <a:srgbClr val="D7D7D7"/>
          </a:solidFill>
          <a:ln w="9525" cap="flat" cmpd="sng" algn="ctr">
            <a:noFill/>
            <a:prstDash val="solid"/>
          </a:ln>
          <a:effectLst/>
        </p:spPr>
        <p:txBody>
          <a:bodyPr lIns="121725" tIns="60862" rIns="121725" bIns="60862" rtlCol="0" anchor="ctr"/>
          <a:lstStyle/>
          <a:p>
            <a:pPr defTabSz="914400"/>
            <a:endParaRPr lang="en-US" sz="1400" kern="0" dirty="0">
              <a:solidFill>
                <a:srgbClr val="FFFFFF"/>
              </a:solidFill>
            </a:endParaRPr>
          </a:p>
        </p:txBody>
      </p:sp>
      <p:sp>
        <p:nvSpPr>
          <p:cNvPr id="45" name="Freeform 44"/>
          <p:cNvSpPr/>
          <p:nvPr/>
        </p:nvSpPr>
        <p:spPr bwMode="auto">
          <a:xfrm>
            <a:off x="0" y="1483403"/>
            <a:ext cx="7955757" cy="5260297"/>
          </a:xfrm>
          <a:custGeom>
            <a:avLst/>
            <a:gdLst>
              <a:gd name="connsiteX0" fmla="*/ 0 w 7955757"/>
              <a:gd name="connsiteY0" fmla="*/ 0 h 5260297"/>
              <a:gd name="connsiteX1" fmla="*/ 2103438 w 7955757"/>
              <a:gd name="connsiteY1" fmla="*/ 0 h 5260297"/>
              <a:gd name="connsiteX2" fmla="*/ 2103438 w 7955757"/>
              <a:gd name="connsiteY2" fmla="*/ 1 h 5260297"/>
              <a:gd name="connsiteX3" fmla="*/ 6778641 w 7955757"/>
              <a:gd name="connsiteY3" fmla="*/ 1 h 5260297"/>
              <a:gd name="connsiteX4" fmla="*/ 7955757 w 7955757"/>
              <a:gd name="connsiteY4" fmla="*/ 2628902 h 5260297"/>
              <a:gd name="connsiteX5" fmla="*/ 6778641 w 7955757"/>
              <a:gd name="connsiteY5" fmla="*/ 5257802 h 5260297"/>
              <a:gd name="connsiteX6" fmla="*/ 2103438 w 7955757"/>
              <a:gd name="connsiteY6" fmla="*/ 5257802 h 5260297"/>
              <a:gd name="connsiteX7" fmla="*/ 2103438 w 7955757"/>
              <a:gd name="connsiteY7" fmla="*/ 5260297 h 5260297"/>
              <a:gd name="connsiteX8" fmla="*/ 0 w 7955757"/>
              <a:gd name="connsiteY8" fmla="*/ 5260297 h 526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5757" h="5260297">
                <a:moveTo>
                  <a:pt x="0" y="0"/>
                </a:moveTo>
                <a:lnTo>
                  <a:pt x="2103438" y="0"/>
                </a:lnTo>
                <a:lnTo>
                  <a:pt x="2103438" y="1"/>
                </a:lnTo>
                <a:lnTo>
                  <a:pt x="6778641" y="1"/>
                </a:lnTo>
                <a:lnTo>
                  <a:pt x="7955757" y="2628902"/>
                </a:lnTo>
                <a:lnTo>
                  <a:pt x="6778641" y="5257802"/>
                </a:lnTo>
                <a:lnTo>
                  <a:pt x="2103438" y="5257802"/>
                </a:lnTo>
                <a:lnTo>
                  <a:pt x="2103438" y="5260297"/>
                </a:lnTo>
                <a:lnTo>
                  <a:pt x="0" y="5260297"/>
                </a:lnTo>
                <a:close/>
              </a:path>
            </a:pathLst>
          </a:cu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TextBox 15"/>
          <p:cNvSpPr txBox="1"/>
          <p:nvPr/>
        </p:nvSpPr>
        <p:spPr>
          <a:xfrm>
            <a:off x="1086084" y="3137417"/>
            <a:ext cx="1273938" cy="307777"/>
          </a:xfrm>
          <a:prstGeom prst="rect">
            <a:avLst/>
          </a:prstGeom>
          <a:noFill/>
        </p:spPr>
        <p:txBody>
          <a:bodyPr wrap="none" rtlCol="0">
            <a:spAutoFit/>
          </a:bodyPr>
          <a:lstStyle/>
          <a:p>
            <a:pPr algn="ctr"/>
            <a:r>
              <a:rPr lang="en-US" altLang="zh-CN" sz="1400" dirty="0">
                <a:gradFill>
                  <a:gsLst>
                    <a:gs pos="97345">
                      <a:srgbClr val="FFFFFF"/>
                    </a:gs>
                    <a:gs pos="79646">
                      <a:srgbClr val="FFFFFF"/>
                    </a:gs>
                  </a:gsLst>
                  <a:lin ang="5400000" scaled="0"/>
                </a:gradFill>
              </a:rPr>
              <a:t>INPUT IMAGE</a:t>
            </a:r>
            <a:endParaRPr lang="zh-CN" altLang="en-US" sz="1400" dirty="0">
              <a:gradFill>
                <a:gsLst>
                  <a:gs pos="97345">
                    <a:srgbClr val="FFFFFF"/>
                  </a:gs>
                  <a:gs pos="79646">
                    <a:srgbClr val="FFFFFF"/>
                  </a:gs>
                </a:gsLst>
                <a:lin ang="5400000" scaled="0"/>
              </a:gradFill>
            </a:endParaRPr>
          </a:p>
        </p:txBody>
      </p:sp>
      <p:grpSp>
        <p:nvGrpSpPr>
          <p:cNvPr id="4" name="Group 3"/>
          <p:cNvGrpSpPr/>
          <p:nvPr/>
        </p:nvGrpSpPr>
        <p:grpSpPr>
          <a:xfrm>
            <a:off x="2400534" y="2260093"/>
            <a:ext cx="1676401" cy="623315"/>
            <a:chOff x="1874837" y="5471605"/>
            <a:chExt cx="1676401" cy="623315"/>
          </a:xfrm>
        </p:grpSpPr>
        <p:sp>
          <p:nvSpPr>
            <p:cNvPr id="50" name="Right Arrow 49"/>
            <p:cNvSpPr/>
            <p:nvPr/>
          </p:nvSpPr>
          <p:spPr bwMode="auto">
            <a:xfrm>
              <a:off x="1874837" y="5471605"/>
              <a:ext cx="1676401" cy="623315"/>
            </a:xfrm>
            <a:prstGeom prst="rightArrow">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1" name="TextBox 60"/>
            <p:cNvSpPr txBox="1"/>
            <p:nvPr/>
          </p:nvSpPr>
          <p:spPr>
            <a:xfrm>
              <a:off x="1903477" y="5587871"/>
              <a:ext cx="1372940" cy="369332"/>
            </a:xfrm>
            <a:prstGeom prst="rect">
              <a:avLst/>
            </a:prstGeom>
            <a:noFill/>
          </p:spPr>
          <p:txBody>
            <a:bodyPr wrap="none" rtlCol="0" anchor="ctr">
              <a:spAutoFit/>
            </a:bodyPr>
            <a:lstStyle/>
            <a:p>
              <a:pPr algn="ctr"/>
              <a:r>
                <a:rPr lang="en-US" altLang="zh-CN" dirty="0">
                  <a:gradFill>
                    <a:gsLst>
                      <a:gs pos="79646">
                        <a:srgbClr val="FFFFFF"/>
                      </a:gs>
                      <a:gs pos="45000">
                        <a:srgbClr val="FFFFFF"/>
                      </a:gs>
                    </a:gsLst>
                    <a:lin ang="5400000" scaled="0"/>
                  </a:gradFill>
                </a:rPr>
                <a:t>DETECTION</a:t>
              </a:r>
              <a:endParaRPr lang="zh-CN" altLang="en-US" dirty="0">
                <a:gradFill>
                  <a:gsLst>
                    <a:gs pos="79646">
                      <a:srgbClr val="FFFFFF"/>
                    </a:gs>
                    <a:gs pos="45000">
                      <a:srgbClr val="FFFFFF"/>
                    </a:gs>
                  </a:gsLst>
                  <a:lin ang="5400000" scaled="0"/>
                </a:gradFill>
              </a:endParaRPr>
            </a:p>
          </p:txBody>
        </p:sp>
      </p:grpSp>
      <p:sp>
        <p:nvSpPr>
          <p:cNvPr id="84" name="TextBox 83"/>
          <p:cNvSpPr txBox="1"/>
          <p:nvPr/>
        </p:nvSpPr>
        <p:spPr>
          <a:xfrm>
            <a:off x="3017838" y="3126442"/>
            <a:ext cx="3585078" cy="523220"/>
          </a:xfrm>
          <a:prstGeom prst="rect">
            <a:avLst/>
          </a:prstGeom>
          <a:noFill/>
        </p:spPr>
        <p:txBody>
          <a:bodyPr wrap="square" rtlCol="0">
            <a:spAutoFit/>
          </a:bodyPr>
          <a:lstStyle/>
          <a:p>
            <a:pPr algn="ctr"/>
            <a:r>
              <a:rPr lang="en-US" altLang="zh-CN" sz="1400" dirty="0">
                <a:gradFill>
                  <a:gsLst>
                    <a:gs pos="97345">
                      <a:srgbClr val="FFFFFF"/>
                    </a:gs>
                    <a:gs pos="79646">
                      <a:srgbClr val="FFFFFF"/>
                    </a:gs>
                  </a:gsLst>
                  <a:lin ang="5400000" scaled="0"/>
                </a:gradFill>
              </a:rPr>
              <a:t>FACIAL</a:t>
            </a:r>
            <a:br>
              <a:rPr lang="en-US" altLang="zh-CN" sz="1400" dirty="0">
                <a:gradFill>
                  <a:gsLst>
                    <a:gs pos="97345">
                      <a:srgbClr val="FFFFFF"/>
                    </a:gs>
                    <a:gs pos="79646">
                      <a:srgbClr val="FFFFFF"/>
                    </a:gs>
                  </a:gsLst>
                  <a:lin ang="5400000" scaled="0"/>
                </a:gradFill>
              </a:rPr>
            </a:br>
            <a:r>
              <a:rPr lang="en-US" altLang="zh-CN" sz="1400" dirty="0">
                <a:gradFill>
                  <a:gsLst>
                    <a:gs pos="97345">
                      <a:srgbClr val="FFFFFF"/>
                    </a:gs>
                    <a:gs pos="79646">
                      <a:srgbClr val="FFFFFF"/>
                    </a:gs>
                  </a:gsLst>
                  <a:lin ang="5400000" scaled="0"/>
                </a:gradFill>
              </a:rPr>
              <a:t>RECTANGLE + LANDMARKS</a:t>
            </a:r>
          </a:p>
        </p:txBody>
      </p:sp>
      <p:grpSp>
        <p:nvGrpSpPr>
          <p:cNvPr id="58" name="Group 57"/>
          <p:cNvGrpSpPr/>
          <p:nvPr/>
        </p:nvGrpSpPr>
        <p:grpSpPr>
          <a:xfrm>
            <a:off x="1166913" y="2008457"/>
            <a:ext cx="1257919" cy="1193554"/>
            <a:chOff x="684570" y="3230562"/>
            <a:chExt cx="1609985" cy="1437356"/>
          </a:xfrm>
        </p:grpSpPr>
        <p:sp>
          <p:nvSpPr>
            <p:cNvPr id="63" name="Half Frame 62"/>
            <p:cNvSpPr/>
            <p:nvPr/>
          </p:nvSpPr>
          <p:spPr bwMode="auto">
            <a:xfrm>
              <a:off x="684570" y="3230562"/>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4" name="Half Frame 63"/>
            <p:cNvSpPr/>
            <p:nvPr/>
          </p:nvSpPr>
          <p:spPr bwMode="auto">
            <a:xfrm flipH="1">
              <a:off x="2010781" y="3237995"/>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5" name="Half Frame 64"/>
            <p:cNvSpPr/>
            <p:nvPr/>
          </p:nvSpPr>
          <p:spPr bwMode="auto">
            <a:xfrm flipV="1">
              <a:off x="684570" y="4375755"/>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6" name="Half Frame 65"/>
            <p:cNvSpPr/>
            <p:nvPr/>
          </p:nvSpPr>
          <p:spPr bwMode="auto">
            <a:xfrm flipH="1" flipV="1">
              <a:off x="1991654" y="4384144"/>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69" name="Picture 68"/>
            <p:cNvPicPr>
              <a:picLocks noChangeAspect="1"/>
            </p:cNvPicPr>
            <p:nvPr/>
          </p:nvPicPr>
          <p:blipFill>
            <a:blip r:embed="rId3"/>
            <a:stretch>
              <a:fillRect/>
            </a:stretch>
          </p:blipFill>
          <p:spPr>
            <a:xfrm>
              <a:off x="823396" y="3368496"/>
              <a:ext cx="1314098" cy="1157535"/>
            </a:xfrm>
            <a:prstGeom prst="rect">
              <a:avLst/>
            </a:prstGeom>
            <a:solidFill>
              <a:srgbClr val="FFFFFF">
                <a:shade val="85000"/>
              </a:srgbClr>
            </a:solidFill>
            <a:ln w="28575"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sp>
        <p:nvSpPr>
          <p:cNvPr id="10" name="Rectangle 9"/>
          <p:cNvSpPr/>
          <p:nvPr/>
        </p:nvSpPr>
        <p:spPr bwMode="auto">
          <a:xfrm>
            <a:off x="269875" y="1812257"/>
            <a:ext cx="5715000" cy="2087562"/>
          </a:xfrm>
          <a:prstGeom prst="rect">
            <a:avLst/>
          </a:prstGeom>
          <a:solidFill>
            <a:srgbClr val="737373">
              <a:alpha val="7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46" name="Title 7"/>
          <p:cNvSpPr txBox="1">
            <a:spLocks/>
          </p:cNvSpPr>
          <p:nvPr/>
        </p:nvSpPr>
        <p:spPr>
          <a:xfrm>
            <a:off x="1538288" y="295275"/>
            <a:ext cx="10593387" cy="917575"/>
          </a:xfrm>
          <a:prstGeom prst="rect">
            <a:avLst/>
          </a:prstGeom>
        </p:spPr>
        <p:txBody>
          <a:bodyPr vert="horz" wrap="square" lIns="146304" tIns="91440" rIns="146304" bIns="9144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a:gradFill>
                  <a:gsLst>
                    <a:gs pos="1250">
                      <a:srgbClr val="404040"/>
                    </a:gs>
                    <a:gs pos="100000">
                      <a:srgbClr val="404040"/>
                    </a:gs>
                  </a:gsLst>
                  <a:lin ang="5400000" scaled="0"/>
                </a:gradFill>
              </a:rPr>
              <a:t>Face API – Create Person Object</a:t>
            </a:r>
          </a:p>
        </p:txBody>
      </p:sp>
      <p:grpSp>
        <p:nvGrpSpPr>
          <p:cNvPr id="47" name="Group 46"/>
          <p:cNvGrpSpPr/>
          <p:nvPr/>
        </p:nvGrpSpPr>
        <p:grpSpPr>
          <a:xfrm>
            <a:off x="-355601" y="301625"/>
            <a:ext cx="1849438" cy="917575"/>
            <a:chOff x="-355601" y="301625"/>
            <a:chExt cx="1849438" cy="917575"/>
          </a:xfrm>
        </p:grpSpPr>
        <p:sp>
          <p:nvSpPr>
            <p:cNvPr id="48" name="Freeform 5"/>
            <p:cNvSpPr>
              <a:spLocks/>
            </p:cNvSpPr>
            <p:nvPr/>
          </p:nvSpPr>
          <p:spPr bwMode="auto">
            <a:xfrm>
              <a:off x="-355601" y="301625"/>
              <a:ext cx="1849438" cy="917575"/>
            </a:xfrm>
            <a:custGeom>
              <a:avLst/>
              <a:gdLst>
                <a:gd name="T0" fmla="*/ 914 w 1165"/>
                <a:gd name="T1" fmla="*/ 578 h 578"/>
                <a:gd name="T2" fmla="*/ 0 w 1165"/>
                <a:gd name="T3" fmla="*/ 578 h 578"/>
                <a:gd name="T4" fmla="*/ 0 w 1165"/>
                <a:gd name="T5" fmla="*/ 0 h 578"/>
                <a:gd name="T6" fmla="*/ 1165 w 1165"/>
                <a:gd name="T7" fmla="*/ 0 h 578"/>
                <a:gd name="T8" fmla="*/ 914 w 1165"/>
                <a:gd name="T9" fmla="*/ 578 h 578"/>
                <a:gd name="T10" fmla="*/ 914 w 1165"/>
                <a:gd name="T11" fmla="*/ 578 h 578"/>
                <a:gd name="T12" fmla="*/ 914 w 1165"/>
                <a:gd name="T13" fmla="*/ 578 h 578"/>
              </a:gdLst>
              <a:ahLst/>
              <a:cxnLst>
                <a:cxn ang="0">
                  <a:pos x="T0" y="T1"/>
                </a:cxn>
                <a:cxn ang="0">
                  <a:pos x="T2" y="T3"/>
                </a:cxn>
                <a:cxn ang="0">
                  <a:pos x="T4" y="T5"/>
                </a:cxn>
                <a:cxn ang="0">
                  <a:pos x="T6" y="T7"/>
                </a:cxn>
                <a:cxn ang="0">
                  <a:pos x="T8" y="T9"/>
                </a:cxn>
                <a:cxn ang="0">
                  <a:pos x="T10" y="T11"/>
                </a:cxn>
                <a:cxn ang="0">
                  <a:pos x="T12" y="T13"/>
                </a:cxn>
              </a:cxnLst>
              <a:rect l="0" t="0" r="r" b="b"/>
              <a:pathLst>
                <a:path w="1165" h="578">
                  <a:moveTo>
                    <a:pt x="914" y="578"/>
                  </a:moveTo>
                  <a:lnTo>
                    <a:pt x="0" y="578"/>
                  </a:lnTo>
                  <a:lnTo>
                    <a:pt x="0" y="0"/>
                  </a:lnTo>
                  <a:lnTo>
                    <a:pt x="1165" y="0"/>
                  </a:lnTo>
                  <a:lnTo>
                    <a:pt x="914" y="578"/>
                  </a:lnTo>
                  <a:lnTo>
                    <a:pt x="914" y="578"/>
                  </a:lnTo>
                  <a:lnTo>
                    <a:pt x="914" y="578"/>
                  </a:lnTo>
                  <a:close/>
                </a:path>
              </a:pathLst>
            </a:custGeom>
            <a:solidFill>
              <a:srgbClr val="01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pic>
          <p:nvPicPr>
            <p:cNvPr id="49" name="Picture 48"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9875" y="373940"/>
              <a:ext cx="766762" cy="772944"/>
            </a:xfrm>
            <a:prstGeom prst="rect">
              <a:avLst/>
            </a:prstGeom>
          </p:spPr>
        </p:pic>
      </p:grpSp>
      <p:grpSp>
        <p:nvGrpSpPr>
          <p:cNvPr id="18" name="Group 17"/>
          <p:cNvGrpSpPr/>
          <p:nvPr/>
        </p:nvGrpSpPr>
        <p:grpSpPr>
          <a:xfrm>
            <a:off x="1112837" y="4269442"/>
            <a:ext cx="4617435" cy="2199620"/>
            <a:chOff x="1036637" y="8526462"/>
            <a:chExt cx="4617435" cy="2199620"/>
          </a:xfrm>
        </p:grpSpPr>
        <p:grpSp>
          <p:nvGrpSpPr>
            <p:cNvPr id="5" name="Group 4"/>
            <p:cNvGrpSpPr/>
            <p:nvPr/>
          </p:nvGrpSpPr>
          <p:grpSpPr>
            <a:xfrm>
              <a:off x="1036637" y="8526462"/>
              <a:ext cx="1877402" cy="1596448"/>
              <a:chOff x="2624393" y="7577228"/>
              <a:chExt cx="1877402" cy="1596448"/>
            </a:xfrm>
          </p:grpSpPr>
          <p:sp>
            <p:nvSpPr>
              <p:cNvPr id="12" name="Rectangle 11"/>
              <p:cNvSpPr/>
              <p:nvPr/>
            </p:nvSpPr>
            <p:spPr bwMode="auto">
              <a:xfrm>
                <a:off x="2624393" y="7577228"/>
                <a:ext cx="1841244" cy="1101634"/>
              </a:xfrm>
              <a:prstGeom prst="rect">
                <a:avLst/>
              </a:prstGeom>
              <a:noFill/>
              <a:ln w="25400">
                <a:solidFill>
                  <a:schemeClr val="bg1"/>
                </a:solidFill>
                <a:prstDash val="sysDot"/>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0" name="Rectangle 59"/>
              <p:cNvSpPr/>
              <p:nvPr/>
            </p:nvSpPr>
            <p:spPr bwMode="auto">
              <a:xfrm>
                <a:off x="2624393" y="8786145"/>
                <a:ext cx="1877402" cy="387531"/>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r>
                  <a:rPr lang="en-US" sz="1600" b="1" dirty="0">
                    <a:gradFill>
                      <a:gsLst>
                        <a:gs pos="0">
                          <a:srgbClr val="FFFFFF"/>
                        </a:gs>
                        <a:gs pos="100000">
                          <a:srgbClr val="FFFFFF"/>
                        </a:gs>
                      </a:gsLst>
                      <a:lin ang="5400000" scaled="0"/>
                    </a:gradFill>
                    <a:ea typeface="Segoe UI" pitchFamily="34" charset="0"/>
                    <a:cs typeface="Segoe UI" pitchFamily="34" charset="0"/>
                  </a:rPr>
                  <a:t>COLLEAGUES</a:t>
                </a:r>
              </a:p>
            </p:txBody>
          </p:sp>
        </p:grpSp>
        <p:sp>
          <p:nvSpPr>
            <p:cNvPr id="59" name="TextBox 58"/>
            <p:cNvSpPr txBox="1"/>
            <p:nvPr/>
          </p:nvSpPr>
          <p:spPr>
            <a:xfrm>
              <a:off x="1201312" y="10202862"/>
              <a:ext cx="1548052" cy="523220"/>
            </a:xfrm>
            <a:prstGeom prst="rect">
              <a:avLst/>
            </a:prstGeom>
            <a:noFill/>
          </p:spPr>
          <p:txBody>
            <a:bodyPr wrap="none" rtlCol="0" anchor="ctr">
              <a:spAutoFit/>
            </a:bodyPr>
            <a:lstStyle/>
            <a:p>
              <a:pPr algn="ctr"/>
              <a:r>
                <a:rPr lang="en-US" altLang="zh-CN" sz="1400" dirty="0">
                  <a:gradFill>
                    <a:gsLst>
                      <a:gs pos="97345">
                        <a:srgbClr val="FFFFFF"/>
                      </a:gs>
                      <a:gs pos="79646">
                        <a:srgbClr val="FFFFFF"/>
                      </a:gs>
                    </a:gsLst>
                    <a:lin ang="5400000" scaled="0"/>
                  </a:gradFill>
                </a:rPr>
                <a:t>CREATE PERSON </a:t>
              </a:r>
              <a:br>
                <a:rPr lang="en-US" altLang="zh-CN" sz="1400" dirty="0">
                  <a:gradFill>
                    <a:gsLst>
                      <a:gs pos="97345">
                        <a:srgbClr val="FFFFFF"/>
                      </a:gs>
                      <a:gs pos="79646">
                        <a:srgbClr val="FFFFFF"/>
                      </a:gs>
                    </a:gsLst>
                    <a:lin ang="5400000" scaled="0"/>
                  </a:gradFill>
                </a:rPr>
              </a:br>
              <a:r>
                <a:rPr lang="en-US" altLang="zh-CN" sz="1400" dirty="0">
                  <a:gradFill>
                    <a:gsLst>
                      <a:gs pos="97345">
                        <a:srgbClr val="FFFFFF"/>
                      </a:gs>
                      <a:gs pos="79646">
                        <a:srgbClr val="FFFFFF"/>
                      </a:gs>
                    </a:gsLst>
                    <a:lin ang="5400000" scaled="0"/>
                  </a:gradFill>
                </a:rPr>
                <a:t>GROUP</a:t>
              </a:r>
              <a:endParaRPr lang="zh-CN" altLang="en-US" sz="1400" dirty="0">
                <a:gradFill>
                  <a:gsLst>
                    <a:gs pos="97345">
                      <a:srgbClr val="FFFFFF"/>
                    </a:gs>
                    <a:gs pos="79646">
                      <a:srgbClr val="FFFFFF"/>
                    </a:gs>
                  </a:gsLst>
                  <a:lin ang="5400000" scaled="0"/>
                </a:gradFill>
              </a:endParaRPr>
            </a:p>
          </p:txBody>
        </p:sp>
        <p:grpSp>
          <p:nvGrpSpPr>
            <p:cNvPr id="62" name="Group 61"/>
            <p:cNvGrpSpPr/>
            <p:nvPr/>
          </p:nvGrpSpPr>
          <p:grpSpPr>
            <a:xfrm>
              <a:off x="3776670" y="8526462"/>
              <a:ext cx="1877402" cy="1596448"/>
              <a:chOff x="2624393" y="7577228"/>
              <a:chExt cx="1877402" cy="1596448"/>
            </a:xfrm>
          </p:grpSpPr>
          <p:sp>
            <p:nvSpPr>
              <p:cNvPr id="68" name="Rectangle 67"/>
              <p:cNvSpPr/>
              <p:nvPr/>
            </p:nvSpPr>
            <p:spPr bwMode="auto">
              <a:xfrm>
                <a:off x="2624393" y="7577228"/>
                <a:ext cx="1841244" cy="1101634"/>
              </a:xfrm>
              <a:prstGeom prst="rect">
                <a:avLst/>
              </a:prstGeom>
              <a:noFill/>
              <a:ln w="25400">
                <a:solidFill>
                  <a:schemeClr val="bg1"/>
                </a:solidFill>
                <a:prstDash val="sysDot"/>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70" name="Rectangle 69"/>
              <p:cNvSpPr/>
              <p:nvPr/>
            </p:nvSpPr>
            <p:spPr bwMode="auto">
              <a:xfrm>
                <a:off x="2624393" y="8786145"/>
                <a:ext cx="1877402" cy="387531"/>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r>
                  <a:rPr lang="en-US" sz="1600" b="1" dirty="0">
                    <a:gradFill>
                      <a:gsLst>
                        <a:gs pos="0">
                          <a:srgbClr val="FFFFFF"/>
                        </a:gs>
                        <a:gs pos="100000">
                          <a:srgbClr val="FFFFFF"/>
                        </a:gs>
                      </a:gsLst>
                      <a:lin ang="5400000" scaled="0"/>
                    </a:gradFill>
                    <a:ea typeface="Segoe UI" pitchFamily="34" charset="0"/>
                    <a:cs typeface="Segoe UI" pitchFamily="34" charset="0"/>
                  </a:rPr>
                  <a:t>COLLEAGUES</a:t>
                </a:r>
              </a:p>
            </p:txBody>
          </p:sp>
        </p:grpSp>
        <p:sp>
          <p:nvSpPr>
            <p:cNvPr id="72" name="TextBox 71"/>
            <p:cNvSpPr txBox="1"/>
            <p:nvPr/>
          </p:nvSpPr>
          <p:spPr>
            <a:xfrm>
              <a:off x="4056379" y="10202862"/>
              <a:ext cx="1317990" cy="307777"/>
            </a:xfrm>
            <a:prstGeom prst="rect">
              <a:avLst/>
            </a:prstGeom>
            <a:noFill/>
          </p:spPr>
          <p:txBody>
            <a:bodyPr wrap="none" rtlCol="0" anchor="ctr">
              <a:spAutoFit/>
            </a:bodyPr>
            <a:lstStyle/>
            <a:p>
              <a:pPr algn="ctr"/>
              <a:r>
                <a:rPr lang="en-US" altLang="zh-CN" sz="1400" dirty="0">
                  <a:gradFill>
                    <a:gsLst>
                      <a:gs pos="97345">
                        <a:srgbClr val="FFFFFF"/>
                      </a:gs>
                      <a:gs pos="79646">
                        <a:srgbClr val="FFFFFF"/>
                      </a:gs>
                    </a:gsLst>
                    <a:lin ang="5400000" scaled="0"/>
                  </a:gradFill>
                </a:rPr>
                <a:t>ADD PERSON</a:t>
              </a:r>
              <a:endParaRPr lang="zh-CN" altLang="en-US" sz="1400" dirty="0">
                <a:gradFill>
                  <a:gsLst>
                    <a:gs pos="97345">
                      <a:srgbClr val="FFFFFF"/>
                    </a:gs>
                    <a:gs pos="79646">
                      <a:srgbClr val="FFFFFF"/>
                    </a:gs>
                  </a:gsLst>
                  <a:lin ang="5400000" scaled="0"/>
                </a:gradFill>
              </a:endParaRPr>
            </a:p>
          </p:txBody>
        </p:sp>
        <p:grpSp>
          <p:nvGrpSpPr>
            <p:cNvPr id="9" name="Group 8"/>
            <p:cNvGrpSpPr/>
            <p:nvPr/>
          </p:nvGrpSpPr>
          <p:grpSpPr>
            <a:xfrm>
              <a:off x="3974505" y="8755062"/>
              <a:ext cx="1470661" cy="730152"/>
              <a:chOff x="2484437" y="1852710"/>
              <a:chExt cx="1470661" cy="730152"/>
            </a:xfrm>
          </p:grpSpPr>
          <p:pic>
            <p:nvPicPr>
              <p:cNvPr id="22" name="Picture 21"/>
              <p:cNvPicPr>
                <a:picLocks noChangeAspect="1"/>
              </p:cNvPicPr>
              <p:nvPr/>
            </p:nvPicPr>
            <p:blipFill rotWithShape="1">
              <a:blip r:embed="rId5"/>
              <a:srcRect l="6458" t="6322" r="1042" b="4185"/>
              <a:stretch/>
            </p:blipFill>
            <p:spPr>
              <a:xfrm>
                <a:off x="2484437" y="1852710"/>
                <a:ext cx="704850" cy="730152"/>
              </a:xfrm>
              <a:prstGeom prst="rect">
                <a:avLst/>
              </a:prstGeom>
            </p:spPr>
          </p:pic>
          <p:sp>
            <p:nvSpPr>
              <p:cNvPr id="67" name="Rectangle 66"/>
              <p:cNvSpPr/>
              <p:nvPr/>
            </p:nvSpPr>
            <p:spPr bwMode="auto">
              <a:xfrm>
                <a:off x="3193097" y="1852710"/>
                <a:ext cx="762001" cy="730152"/>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r>
                  <a:rPr lang="en-US" sz="1200" dirty="0">
                    <a:gradFill>
                      <a:gsLst>
                        <a:gs pos="0">
                          <a:srgbClr val="FFFFFF"/>
                        </a:gs>
                        <a:gs pos="100000">
                          <a:srgbClr val="FFFFFF"/>
                        </a:gs>
                      </a:gsLst>
                      <a:lin ang="5400000" scaled="0"/>
                    </a:gradFill>
                    <a:ea typeface="Segoe UI" pitchFamily="34" charset="0"/>
                    <a:cs typeface="Segoe UI" pitchFamily="34" charset="0"/>
                  </a:rPr>
                  <a:t>Daniel</a:t>
                </a:r>
              </a:p>
              <a:p>
                <a:pPr algn="ctr" defTabSz="932406"/>
                <a:r>
                  <a:rPr lang="en-US" sz="1200" dirty="0">
                    <a:gradFill>
                      <a:gsLst>
                        <a:gs pos="0">
                          <a:srgbClr val="FFFFFF"/>
                        </a:gs>
                        <a:gs pos="100000">
                          <a:srgbClr val="FFFFFF"/>
                        </a:gs>
                      </a:gsLst>
                      <a:lin ang="5400000" scaled="0"/>
                    </a:gradFill>
                    <a:ea typeface="Segoe UI" pitchFamily="34" charset="0"/>
                    <a:cs typeface="Segoe UI" pitchFamily="34" charset="0"/>
                  </a:rPr>
                  <a:t>Egan</a:t>
                </a:r>
              </a:p>
            </p:txBody>
          </p:sp>
        </p:grpSp>
      </p:grpSp>
      <p:grpSp>
        <p:nvGrpSpPr>
          <p:cNvPr id="85" name="Group 84"/>
          <p:cNvGrpSpPr/>
          <p:nvPr/>
        </p:nvGrpSpPr>
        <p:grpSpPr>
          <a:xfrm>
            <a:off x="9647237" y="2815216"/>
            <a:ext cx="1877402" cy="2968047"/>
            <a:chOff x="2624393" y="6205629"/>
            <a:chExt cx="1877402" cy="2968047"/>
          </a:xfrm>
        </p:grpSpPr>
        <p:sp>
          <p:nvSpPr>
            <p:cNvPr id="86" name="Rectangle 85"/>
            <p:cNvSpPr/>
            <p:nvPr/>
          </p:nvSpPr>
          <p:spPr bwMode="auto">
            <a:xfrm>
              <a:off x="2624393" y="6205629"/>
              <a:ext cx="1841244" cy="2473233"/>
            </a:xfrm>
            <a:prstGeom prst="rect">
              <a:avLst/>
            </a:prstGeom>
            <a:noFill/>
            <a:ln w="25400">
              <a:solidFill>
                <a:schemeClr val="tx1"/>
              </a:solidFill>
              <a:prstDash val="sysDot"/>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87" name="Rectangle 86"/>
            <p:cNvSpPr/>
            <p:nvPr/>
          </p:nvSpPr>
          <p:spPr bwMode="auto">
            <a:xfrm>
              <a:off x="2624393" y="8786145"/>
              <a:ext cx="1877402" cy="387531"/>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r>
                <a:rPr lang="en-US" sz="1600" b="1" dirty="0">
                  <a:gradFill>
                    <a:gsLst>
                      <a:gs pos="0">
                        <a:srgbClr val="FFFFFF"/>
                      </a:gs>
                      <a:gs pos="100000">
                        <a:srgbClr val="FFFFFF"/>
                      </a:gs>
                    </a:gsLst>
                    <a:lin ang="5400000" scaled="0"/>
                  </a:gradFill>
                  <a:ea typeface="Segoe UI" pitchFamily="34" charset="0"/>
                  <a:cs typeface="Segoe UI" pitchFamily="34" charset="0"/>
                </a:rPr>
                <a:t>COLLEAGUES</a:t>
              </a:r>
            </a:p>
          </p:txBody>
        </p:sp>
      </p:grpSp>
      <p:pic>
        <p:nvPicPr>
          <p:cNvPr id="88" name="Picture 87"/>
          <p:cNvPicPr>
            <a:picLocks noChangeAspect="1"/>
          </p:cNvPicPr>
          <p:nvPr/>
        </p:nvPicPr>
        <p:blipFill rotWithShape="1">
          <a:blip r:embed="rId6">
            <a:extLst>
              <a:ext uri="{28A0092B-C50C-407E-A947-70E740481C1C}">
                <a14:useLocalDpi xmlns:a14="http://schemas.microsoft.com/office/drawing/2010/main" val="0"/>
              </a:ext>
            </a:extLst>
          </a:blip>
          <a:srcRect l="7183" r="7183"/>
          <a:stretch/>
        </p:blipFill>
        <p:spPr>
          <a:xfrm>
            <a:off x="9827731" y="3196215"/>
            <a:ext cx="941832" cy="1412748"/>
          </a:xfrm>
          <a:prstGeom prst="rect">
            <a:avLst/>
          </a:prstGeom>
          <a:ln w="25400">
            <a:solidFill>
              <a:srgbClr val="FFFFFF"/>
            </a:solidFill>
          </a:ln>
        </p:spPr>
      </p:pic>
      <p:pic>
        <p:nvPicPr>
          <p:cNvPr id="89" name="Picture 88"/>
          <p:cNvPicPr>
            <a:picLocks noChangeAspect="1"/>
          </p:cNvPicPr>
          <p:nvPr/>
        </p:nvPicPr>
        <p:blipFill rotWithShape="1">
          <a:blip r:embed="rId7">
            <a:extLst>
              <a:ext uri="{28A0092B-C50C-407E-A947-70E740481C1C}">
                <a14:useLocalDpi xmlns:a14="http://schemas.microsoft.com/office/drawing/2010/main" val="0"/>
              </a:ext>
            </a:extLst>
          </a:blip>
          <a:srcRect l="243" r="243"/>
          <a:stretch/>
        </p:blipFill>
        <p:spPr>
          <a:xfrm>
            <a:off x="10070637" y="3327266"/>
            <a:ext cx="941832" cy="1412748"/>
          </a:xfrm>
          <a:prstGeom prst="rect">
            <a:avLst/>
          </a:prstGeom>
          <a:ln w="25400">
            <a:solidFill>
              <a:srgbClr val="FFFFFF"/>
            </a:solidFill>
          </a:ln>
        </p:spPr>
      </p:pic>
      <p:sp>
        <p:nvSpPr>
          <p:cNvPr id="91" name="Rectangle 90"/>
          <p:cNvSpPr/>
          <p:nvPr/>
        </p:nvSpPr>
        <p:spPr bwMode="auto">
          <a:xfrm>
            <a:off x="10313542" y="4878966"/>
            <a:ext cx="939763" cy="243042"/>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r>
              <a:rPr lang="en-US" sz="1100" dirty="0">
                <a:gradFill>
                  <a:gsLst>
                    <a:gs pos="0">
                      <a:srgbClr val="FFFFFF"/>
                    </a:gs>
                    <a:gs pos="100000">
                      <a:srgbClr val="FFFFFF"/>
                    </a:gs>
                  </a:gsLst>
                  <a:lin ang="5400000" scaled="0"/>
                </a:gradFill>
                <a:ea typeface="Segoe UI" pitchFamily="34" charset="0"/>
                <a:cs typeface="Segoe UI" pitchFamily="34" charset="0"/>
              </a:rPr>
              <a:t>Daniel Egan</a:t>
            </a:r>
          </a:p>
        </p:txBody>
      </p:sp>
      <p:sp>
        <p:nvSpPr>
          <p:cNvPr id="20" name="Down Arrow 19"/>
          <p:cNvSpPr/>
          <p:nvPr/>
        </p:nvSpPr>
        <p:spPr bwMode="auto">
          <a:xfrm>
            <a:off x="4604322" y="3344862"/>
            <a:ext cx="484632" cy="445008"/>
          </a:xfrm>
          <a:prstGeom prst="downArrow">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nvGrpSpPr>
          <p:cNvPr id="71" name="Group 70"/>
          <p:cNvGrpSpPr/>
          <p:nvPr/>
        </p:nvGrpSpPr>
        <p:grpSpPr>
          <a:xfrm>
            <a:off x="4213053" y="1964248"/>
            <a:ext cx="1257919" cy="1193554"/>
            <a:chOff x="684570" y="3230562"/>
            <a:chExt cx="1609985" cy="1437356"/>
          </a:xfrm>
        </p:grpSpPr>
        <p:sp>
          <p:nvSpPr>
            <p:cNvPr id="73" name="Half Frame 72"/>
            <p:cNvSpPr/>
            <p:nvPr/>
          </p:nvSpPr>
          <p:spPr bwMode="auto">
            <a:xfrm>
              <a:off x="684570" y="3230562"/>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74" name="Half Frame 73"/>
            <p:cNvSpPr/>
            <p:nvPr/>
          </p:nvSpPr>
          <p:spPr bwMode="auto">
            <a:xfrm flipH="1">
              <a:off x="2010781" y="3237995"/>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75" name="Half Frame 74"/>
            <p:cNvSpPr/>
            <p:nvPr/>
          </p:nvSpPr>
          <p:spPr bwMode="auto">
            <a:xfrm flipV="1">
              <a:off x="684570" y="4375755"/>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76" name="Half Frame 75"/>
            <p:cNvSpPr/>
            <p:nvPr/>
          </p:nvSpPr>
          <p:spPr bwMode="auto">
            <a:xfrm flipH="1" flipV="1">
              <a:off x="1991654" y="4384144"/>
              <a:ext cx="283774" cy="283774"/>
            </a:xfrm>
            <a:prstGeom prst="halfFram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77" name="Picture 76"/>
            <p:cNvPicPr>
              <a:picLocks noChangeAspect="1"/>
            </p:cNvPicPr>
            <p:nvPr/>
          </p:nvPicPr>
          <p:blipFill>
            <a:blip r:embed="rId3"/>
            <a:stretch>
              <a:fillRect/>
            </a:stretch>
          </p:blipFill>
          <p:spPr>
            <a:xfrm>
              <a:off x="823396" y="3368496"/>
              <a:ext cx="1314098" cy="1157535"/>
            </a:xfrm>
            <a:prstGeom prst="rect">
              <a:avLst/>
            </a:prstGeom>
            <a:solidFill>
              <a:srgbClr val="FFFFFF">
                <a:shade val="85000"/>
              </a:srgbClr>
            </a:solidFill>
            <a:ln w="28575"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pic>
        <p:nvPicPr>
          <p:cNvPr id="2" name="Picture 1"/>
          <p:cNvPicPr>
            <a:picLocks noChangeAspect="1"/>
          </p:cNvPicPr>
          <p:nvPr/>
        </p:nvPicPr>
        <p:blipFill>
          <a:blip r:embed="rId8"/>
          <a:stretch>
            <a:fillRect/>
          </a:stretch>
        </p:blipFill>
        <p:spPr>
          <a:xfrm>
            <a:off x="10288079" y="3454310"/>
            <a:ext cx="1035879" cy="1416717"/>
          </a:xfrm>
          <a:prstGeom prst="rect">
            <a:avLst/>
          </a:prstGeom>
          <a:ln w="28575">
            <a:solidFill>
              <a:schemeClr val="bg1"/>
            </a:solidFill>
          </a:ln>
        </p:spPr>
      </p:pic>
    </p:spTree>
    <p:extLst>
      <p:ext uri="{BB962C8B-B14F-4D97-AF65-F5344CB8AC3E}">
        <p14:creationId xmlns:p14="http://schemas.microsoft.com/office/powerpoint/2010/main" val="19116942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0-#ppt_w/2"/>
                                          </p:val>
                                        </p:tav>
                                        <p:tav tm="100000">
                                          <p:val>
                                            <p:strVal val="#ppt_x"/>
                                          </p:val>
                                        </p:tav>
                                      </p:tavLst>
                                    </p:anim>
                                    <p:anim calcmode="lin" valueType="num">
                                      <p:cBhvr additive="base">
                                        <p:cTn id="8" dur="500" fill="hold"/>
                                        <p:tgtEl>
                                          <p:spTgt spid="47"/>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500"/>
                                        <p:tgtEl>
                                          <p:spTgt spid="46"/>
                                        </p:tgtEl>
                                      </p:cBhvr>
                                    </p:animEffect>
                                  </p:childTnLst>
                                </p:cTn>
                              </p:par>
                              <p:par>
                                <p:cTn id="12" presetID="42" presetClass="path" presetSubtype="0" decel="100000" fill="hold" grpId="1" nodeType="withEffect">
                                  <p:stCondLst>
                                    <p:cond delay="250"/>
                                  </p:stCondLst>
                                  <p:childTnLst>
                                    <p:animMotion origin="layout" path="M 0.01519 0.00045 L 2.30023E-6 2.46482E-6 " pathEditMode="relative" rAng="0" ptsTypes="AA">
                                      <p:cBhvr>
                                        <p:cTn id="13" dur="500" fill="hold"/>
                                        <p:tgtEl>
                                          <p:spTgt spid="46"/>
                                        </p:tgtEl>
                                        <p:attrNameLst>
                                          <p:attrName>ppt_x</p:attrName>
                                          <p:attrName>ppt_y</p:attrName>
                                        </p:attrNameLst>
                                      </p:cBhvr>
                                      <p:rCtr x="-76600" y="-2300"/>
                                    </p:animMotion>
                                  </p:childTnLst>
                                </p:cTn>
                              </p:par>
                              <p:par>
                                <p:cTn id="14" presetID="2" presetClass="entr" presetSubtype="8" decel="100000" fill="hold" grpId="0" nodeType="withEffect">
                                  <p:stCondLst>
                                    <p:cond delay="250"/>
                                  </p:stCondLst>
                                  <p:childTnLst>
                                    <p:set>
                                      <p:cBhvr>
                                        <p:cTn id="15" dur="1" fill="hold">
                                          <p:stCondLst>
                                            <p:cond delay="0"/>
                                          </p:stCondLst>
                                        </p:cTn>
                                        <p:tgtEl>
                                          <p:spTgt spid="44"/>
                                        </p:tgtEl>
                                        <p:attrNameLst>
                                          <p:attrName>style.visibility</p:attrName>
                                        </p:attrNameLst>
                                      </p:cBhvr>
                                      <p:to>
                                        <p:strVal val="visible"/>
                                      </p:to>
                                    </p:set>
                                    <p:anim calcmode="lin" valueType="num">
                                      <p:cBhvr additive="base">
                                        <p:cTn id="16" dur="500" fill="hold"/>
                                        <p:tgtEl>
                                          <p:spTgt spid="44"/>
                                        </p:tgtEl>
                                        <p:attrNameLst>
                                          <p:attrName>ppt_x</p:attrName>
                                        </p:attrNameLst>
                                      </p:cBhvr>
                                      <p:tavLst>
                                        <p:tav tm="0">
                                          <p:val>
                                            <p:strVal val="0-#ppt_w/2"/>
                                          </p:val>
                                        </p:tav>
                                        <p:tav tm="100000">
                                          <p:val>
                                            <p:strVal val="#ppt_x"/>
                                          </p:val>
                                        </p:tav>
                                      </p:tavLst>
                                    </p:anim>
                                    <p:anim calcmode="lin" valueType="num">
                                      <p:cBhvr additive="base">
                                        <p:cTn id="17" dur="500" fill="hold"/>
                                        <p:tgtEl>
                                          <p:spTgt spid="44"/>
                                        </p:tgtEl>
                                        <p:attrNameLst>
                                          <p:attrName>ppt_y</p:attrName>
                                        </p:attrNameLst>
                                      </p:cBhvr>
                                      <p:tavLst>
                                        <p:tav tm="0">
                                          <p:val>
                                            <p:strVal val="#ppt_y"/>
                                          </p:val>
                                        </p:tav>
                                        <p:tav tm="100000">
                                          <p:val>
                                            <p:strVal val="#ppt_y"/>
                                          </p:val>
                                        </p:tav>
                                      </p:tavLst>
                                    </p:anim>
                                  </p:childTnLst>
                                </p:cTn>
                              </p:par>
                              <p:par>
                                <p:cTn id="18" presetID="2" presetClass="entr" presetSubtype="2" decel="100000" fill="hold" grpId="0" nodeType="withEffect">
                                  <p:stCondLst>
                                    <p:cond delay="250"/>
                                  </p:stCondLst>
                                  <p:childTnLst>
                                    <p:set>
                                      <p:cBhvr>
                                        <p:cTn id="19" dur="1" fill="hold">
                                          <p:stCondLst>
                                            <p:cond delay="0"/>
                                          </p:stCondLst>
                                        </p:cTn>
                                        <p:tgtEl>
                                          <p:spTgt spid="43"/>
                                        </p:tgtEl>
                                        <p:attrNameLst>
                                          <p:attrName>style.visibility</p:attrName>
                                        </p:attrNameLst>
                                      </p:cBhvr>
                                      <p:to>
                                        <p:strVal val="visible"/>
                                      </p:to>
                                    </p:set>
                                    <p:anim calcmode="lin" valueType="num">
                                      <p:cBhvr additive="base">
                                        <p:cTn id="20" dur="500" fill="hold"/>
                                        <p:tgtEl>
                                          <p:spTgt spid="43"/>
                                        </p:tgtEl>
                                        <p:attrNameLst>
                                          <p:attrName>ppt_x</p:attrName>
                                        </p:attrNameLst>
                                      </p:cBhvr>
                                      <p:tavLst>
                                        <p:tav tm="0">
                                          <p:val>
                                            <p:strVal val="1+#ppt_w/2"/>
                                          </p:val>
                                        </p:tav>
                                        <p:tav tm="100000">
                                          <p:val>
                                            <p:strVal val="#ppt_x"/>
                                          </p:val>
                                        </p:tav>
                                      </p:tavLst>
                                    </p:anim>
                                    <p:anim calcmode="lin" valueType="num">
                                      <p:cBhvr additive="base">
                                        <p:cTn id="21" dur="500" fill="hold"/>
                                        <p:tgtEl>
                                          <p:spTgt spid="43"/>
                                        </p:tgtEl>
                                        <p:attrNameLst>
                                          <p:attrName>ppt_y</p:attrName>
                                        </p:attrNameLst>
                                      </p:cBhvr>
                                      <p:tavLst>
                                        <p:tav tm="0">
                                          <p:val>
                                            <p:strVal val="#ppt_y"/>
                                          </p:val>
                                        </p:tav>
                                        <p:tav tm="100000">
                                          <p:val>
                                            <p:strVal val="#ppt_y"/>
                                          </p:val>
                                        </p:tav>
                                      </p:tavLst>
                                    </p:anim>
                                  </p:childTnLst>
                                </p:cTn>
                              </p:par>
                            </p:childTnLst>
                          </p:cTn>
                        </p:par>
                        <p:par>
                          <p:cTn id="22" fill="hold">
                            <p:stCondLst>
                              <p:cond delay="750"/>
                            </p:stCondLst>
                            <p:childTnLst>
                              <p:par>
                                <p:cTn id="23" presetID="10" presetClass="entr" presetSubtype="0" fill="hold"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childTnLst>
                          </p:cTn>
                        </p:par>
                        <p:par>
                          <p:cTn id="26" fill="hold">
                            <p:stCondLst>
                              <p:cond delay="1250"/>
                            </p:stCondLst>
                            <p:childTnLst>
                              <p:par>
                                <p:cTn id="27" presetID="10" presetClass="entr" presetSubtype="0" fill="hold" grpId="0"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par>
                                <p:cTn id="30" presetID="42" presetClass="path" presetSubtype="0" decel="100000" fill="hold" grpId="1" nodeType="withEffect">
                                  <p:stCondLst>
                                    <p:cond delay="0"/>
                                  </p:stCondLst>
                                  <p:childTnLst>
                                    <p:animMotion origin="layout" path="M -4.85065E-6 -0.03564 L -4.85065E-6 3.01861E-6 " pathEditMode="relative" rAng="0" ptsTypes="AA">
                                      <p:cBhvr>
                                        <p:cTn id="31" dur="500" fill="hold"/>
                                        <p:tgtEl>
                                          <p:spTgt spid="20"/>
                                        </p:tgtEl>
                                        <p:attrNameLst>
                                          <p:attrName>ppt_x</p:attrName>
                                          <p:attrName>ppt_y</p:attrName>
                                        </p:attrNameLst>
                                      </p:cBhvr>
                                      <p:rCtr x="0" y="177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6" grpId="0"/>
      <p:bldP spid="46" grpId="1"/>
      <p:bldP spid="20" grpId="0" animBg="1"/>
      <p:bldP spid="20"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0" y="1476374"/>
            <a:ext cx="12436475" cy="5267325"/>
            <a:chOff x="0" y="1476374"/>
            <a:chExt cx="12436475" cy="5267325"/>
          </a:xfrm>
        </p:grpSpPr>
        <p:sp>
          <p:nvSpPr>
            <p:cNvPr id="46" name="Rectangle 45"/>
            <p:cNvSpPr/>
            <p:nvPr/>
          </p:nvSpPr>
          <p:spPr bwMode="auto">
            <a:xfrm>
              <a:off x="0" y="1476374"/>
              <a:ext cx="12436475" cy="5267325"/>
            </a:xfrm>
            <a:prstGeom prst="rect">
              <a:avLst/>
            </a:pr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404040"/>
                </a:solidFill>
              </a:endParaRPr>
            </a:p>
          </p:txBody>
        </p:sp>
        <p:sp>
          <p:nvSpPr>
            <p:cNvPr id="67" name="Text Placeholder 2"/>
            <p:cNvSpPr txBox="1">
              <a:spLocks/>
            </p:cNvSpPr>
            <p:nvPr/>
          </p:nvSpPr>
          <p:spPr>
            <a:xfrm>
              <a:off x="9237209" y="3511776"/>
              <a:ext cx="3037324" cy="1181862"/>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a:gradFill>
                    <a:gsLst>
                      <a:gs pos="1250">
                        <a:srgbClr val="404040"/>
                      </a:gs>
                      <a:gs pos="100000">
                        <a:srgbClr val="404040"/>
                      </a:gs>
                    </a:gsLst>
                    <a:lin ang="5400000" scaled="0"/>
                  </a:gradFill>
                </a:rPr>
                <a:t>He is </a:t>
              </a:r>
              <a:br>
                <a:rPr lang="en-US" sz="3600" dirty="0">
                  <a:gradFill>
                    <a:gsLst>
                      <a:gs pos="1250">
                        <a:srgbClr val="404040"/>
                      </a:gs>
                      <a:gs pos="100000">
                        <a:srgbClr val="404040"/>
                      </a:gs>
                    </a:gsLst>
                    <a:lin ang="5400000" scaled="0"/>
                  </a:gradFill>
                </a:rPr>
              </a:br>
              <a:r>
                <a:rPr lang="en-US" sz="3600" dirty="0">
                  <a:gradFill>
                    <a:gsLst>
                      <a:gs pos="1250">
                        <a:srgbClr val="404040"/>
                      </a:gs>
                      <a:gs pos="100000">
                        <a:srgbClr val="404040"/>
                      </a:gs>
                    </a:gsLst>
                    <a:lin ang="5400000" scaled="0"/>
                  </a:gradFill>
                </a:rPr>
                <a:t>Daniel Egan.</a:t>
              </a:r>
              <a:endParaRPr lang="en-US" sz="2800" dirty="0">
                <a:gradFill>
                  <a:gsLst>
                    <a:gs pos="1250">
                      <a:srgbClr val="404040"/>
                    </a:gs>
                    <a:gs pos="100000">
                      <a:srgbClr val="404040"/>
                    </a:gs>
                  </a:gsLst>
                  <a:lin ang="5400000" scaled="0"/>
                </a:gradFill>
                <a:latin typeface="Segoe UI"/>
              </a:endParaRPr>
            </a:p>
          </p:txBody>
        </p:sp>
      </p:grpSp>
      <p:sp>
        <p:nvSpPr>
          <p:cNvPr id="49" name="Chevron 48"/>
          <p:cNvSpPr/>
          <p:nvPr/>
        </p:nvSpPr>
        <p:spPr bwMode="auto">
          <a:xfrm>
            <a:off x="6355557" y="1483404"/>
            <a:ext cx="2743200" cy="5257801"/>
          </a:xfrm>
          <a:prstGeom prst="chevron">
            <a:avLst>
              <a:gd name="adj" fmla="val 42593"/>
            </a:avLst>
          </a:prstGeom>
          <a:solidFill>
            <a:srgbClr val="D7D7D7"/>
          </a:solidFill>
          <a:ln w="9525" cap="flat" cmpd="sng" algn="ctr">
            <a:noFill/>
            <a:prstDash val="solid"/>
          </a:ln>
          <a:effectLst/>
        </p:spPr>
        <p:txBody>
          <a:bodyPr lIns="121725" tIns="60862" rIns="121725" bIns="60862" rtlCol="0" anchor="ctr"/>
          <a:lstStyle/>
          <a:p>
            <a:pPr defTabSz="914400"/>
            <a:endParaRPr lang="en-US" sz="1400" kern="0" dirty="0">
              <a:solidFill>
                <a:srgbClr val="FFFFFF"/>
              </a:solidFill>
            </a:endParaRPr>
          </a:p>
        </p:txBody>
      </p:sp>
      <p:sp>
        <p:nvSpPr>
          <p:cNvPr id="101" name="Title 7"/>
          <p:cNvSpPr txBox="1">
            <a:spLocks/>
          </p:cNvSpPr>
          <p:nvPr/>
        </p:nvSpPr>
        <p:spPr>
          <a:xfrm>
            <a:off x="1538288" y="295275"/>
            <a:ext cx="10593387" cy="917575"/>
          </a:xfrm>
          <a:prstGeom prst="rect">
            <a:avLst/>
          </a:prstGeom>
        </p:spPr>
        <p:txBody>
          <a:bodyPr vert="horz" wrap="square" lIns="146304" tIns="91440" rIns="146304" bIns="9144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a:gradFill>
                  <a:gsLst>
                    <a:gs pos="1250">
                      <a:srgbClr val="404040"/>
                    </a:gs>
                    <a:gs pos="100000">
                      <a:srgbClr val="404040"/>
                    </a:gs>
                  </a:gsLst>
                  <a:lin ang="5400000" scaled="0"/>
                </a:gradFill>
              </a:rPr>
              <a:t>Face API – Identify</a:t>
            </a:r>
          </a:p>
        </p:txBody>
      </p:sp>
      <p:grpSp>
        <p:nvGrpSpPr>
          <p:cNvPr id="102" name="Group 101"/>
          <p:cNvGrpSpPr/>
          <p:nvPr/>
        </p:nvGrpSpPr>
        <p:grpSpPr>
          <a:xfrm>
            <a:off x="-355601" y="301625"/>
            <a:ext cx="1849438" cy="917575"/>
            <a:chOff x="-355601" y="301625"/>
            <a:chExt cx="1849438" cy="917575"/>
          </a:xfrm>
        </p:grpSpPr>
        <p:sp>
          <p:nvSpPr>
            <p:cNvPr id="103" name="Freeform 5"/>
            <p:cNvSpPr>
              <a:spLocks/>
            </p:cNvSpPr>
            <p:nvPr/>
          </p:nvSpPr>
          <p:spPr bwMode="auto">
            <a:xfrm>
              <a:off x="-355601" y="301625"/>
              <a:ext cx="1849438" cy="917575"/>
            </a:xfrm>
            <a:custGeom>
              <a:avLst/>
              <a:gdLst>
                <a:gd name="T0" fmla="*/ 914 w 1165"/>
                <a:gd name="T1" fmla="*/ 578 h 578"/>
                <a:gd name="T2" fmla="*/ 0 w 1165"/>
                <a:gd name="T3" fmla="*/ 578 h 578"/>
                <a:gd name="T4" fmla="*/ 0 w 1165"/>
                <a:gd name="T5" fmla="*/ 0 h 578"/>
                <a:gd name="T6" fmla="*/ 1165 w 1165"/>
                <a:gd name="T7" fmla="*/ 0 h 578"/>
                <a:gd name="T8" fmla="*/ 914 w 1165"/>
                <a:gd name="T9" fmla="*/ 578 h 578"/>
                <a:gd name="T10" fmla="*/ 914 w 1165"/>
                <a:gd name="T11" fmla="*/ 578 h 578"/>
                <a:gd name="T12" fmla="*/ 914 w 1165"/>
                <a:gd name="T13" fmla="*/ 578 h 578"/>
              </a:gdLst>
              <a:ahLst/>
              <a:cxnLst>
                <a:cxn ang="0">
                  <a:pos x="T0" y="T1"/>
                </a:cxn>
                <a:cxn ang="0">
                  <a:pos x="T2" y="T3"/>
                </a:cxn>
                <a:cxn ang="0">
                  <a:pos x="T4" y="T5"/>
                </a:cxn>
                <a:cxn ang="0">
                  <a:pos x="T6" y="T7"/>
                </a:cxn>
                <a:cxn ang="0">
                  <a:pos x="T8" y="T9"/>
                </a:cxn>
                <a:cxn ang="0">
                  <a:pos x="T10" y="T11"/>
                </a:cxn>
                <a:cxn ang="0">
                  <a:pos x="T12" y="T13"/>
                </a:cxn>
              </a:cxnLst>
              <a:rect l="0" t="0" r="r" b="b"/>
              <a:pathLst>
                <a:path w="1165" h="578">
                  <a:moveTo>
                    <a:pt x="914" y="578"/>
                  </a:moveTo>
                  <a:lnTo>
                    <a:pt x="0" y="578"/>
                  </a:lnTo>
                  <a:lnTo>
                    <a:pt x="0" y="0"/>
                  </a:lnTo>
                  <a:lnTo>
                    <a:pt x="1165" y="0"/>
                  </a:lnTo>
                  <a:lnTo>
                    <a:pt x="914" y="578"/>
                  </a:lnTo>
                  <a:lnTo>
                    <a:pt x="914" y="578"/>
                  </a:lnTo>
                  <a:lnTo>
                    <a:pt x="914" y="578"/>
                  </a:lnTo>
                  <a:close/>
                </a:path>
              </a:pathLst>
            </a:custGeom>
            <a:solidFill>
              <a:srgbClr val="01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pic>
          <p:nvPicPr>
            <p:cNvPr id="104" name="Picture 103"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875" y="373940"/>
              <a:ext cx="766762" cy="772944"/>
            </a:xfrm>
            <a:prstGeom prst="rect">
              <a:avLst/>
            </a:prstGeom>
          </p:spPr>
        </p:pic>
      </p:grpSp>
      <p:grpSp>
        <p:nvGrpSpPr>
          <p:cNvPr id="3" name="Group 2"/>
          <p:cNvGrpSpPr/>
          <p:nvPr/>
        </p:nvGrpSpPr>
        <p:grpSpPr>
          <a:xfrm>
            <a:off x="0" y="1483403"/>
            <a:ext cx="7955757" cy="5260297"/>
            <a:chOff x="0" y="1483403"/>
            <a:chExt cx="7955757" cy="5260297"/>
          </a:xfrm>
        </p:grpSpPr>
        <p:grpSp>
          <p:nvGrpSpPr>
            <p:cNvPr id="4" name="Group 3"/>
            <p:cNvGrpSpPr/>
            <p:nvPr/>
          </p:nvGrpSpPr>
          <p:grpSpPr>
            <a:xfrm>
              <a:off x="0" y="1483403"/>
              <a:ext cx="7955757" cy="5260297"/>
              <a:chOff x="0" y="1483403"/>
              <a:chExt cx="7955757" cy="5260297"/>
            </a:xfrm>
          </p:grpSpPr>
          <p:sp>
            <p:nvSpPr>
              <p:cNvPr id="69" name="Freeform 68"/>
              <p:cNvSpPr/>
              <p:nvPr/>
            </p:nvSpPr>
            <p:spPr bwMode="auto">
              <a:xfrm>
                <a:off x="0" y="1483403"/>
                <a:ext cx="7955757" cy="5260297"/>
              </a:xfrm>
              <a:custGeom>
                <a:avLst/>
                <a:gdLst>
                  <a:gd name="connsiteX0" fmla="*/ 0 w 7955757"/>
                  <a:gd name="connsiteY0" fmla="*/ 0 h 5260297"/>
                  <a:gd name="connsiteX1" fmla="*/ 2103438 w 7955757"/>
                  <a:gd name="connsiteY1" fmla="*/ 0 h 5260297"/>
                  <a:gd name="connsiteX2" fmla="*/ 2103438 w 7955757"/>
                  <a:gd name="connsiteY2" fmla="*/ 1 h 5260297"/>
                  <a:gd name="connsiteX3" fmla="*/ 6778641 w 7955757"/>
                  <a:gd name="connsiteY3" fmla="*/ 1 h 5260297"/>
                  <a:gd name="connsiteX4" fmla="*/ 7955757 w 7955757"/>
                  <a:gd name="connsiteY4" fmla="*/ 2628902 h 5260297"/>
                  <a:gd name="connsiteX5" fmla="*/ 6778641 w 7955757"/>
                  <a:gd name="connsiteY5" fmla="*/ 5257802 h 5260297"/>
                  <a:gd name="connsiteX6" fmla="*/ 2103438 w 7955757"/>
                  <a:gd name="connsiteY6" fmla="*/ 5257802 h 5260297"/>
                  <a:gd name="connsiteX7" fmla="*/ 2103438 w 7955757"/>
                  <a:gd name="connsiteY7" fmla="*/ 5260297 h 5260297"/>
                  <a:gd name="connsiteX8" fmla="*/ 0 w 7955757"/>
                  <a:gd name="connsiteY8" fmla="*/ 5260297 h 526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5757" h="5260297">
                    <a:moveTo>
                      <a:pt x="0" y="0"/>
                    </a:moveTo>
                    <a:lnTo>
                      <a:pt x="2103438" y="0"/>
                    </a:lnTo>
                    <a:lnTo>
                      <a:pt x="2103438" y="1"/>
                    </a:lnTo>
                    <a:lnTo>
                      <a:pt x="6778641" y="1"/>
                    </a:lnTo>
                    <a:lnTo>
                      <a:pt x="7955757" y="2628902"/>
                    </a:lnTo>
                    <a:lnTo>
                      <a:pt x="6778641" y="5257802"/>
                    </a:lnTo>
                    <a:lnTo>
                      <a:pt x="2103438" y="5257802"/>
                    </a:lnTo>
                    <a:lnTo>
                      <a:pt x="2103438" y="5260297"/>
                    </a:lnTo>
                    <a:lnTo>
                      <a:pt x="0" y="5260297"/>
                    </a:lnTo>
                    <a:close/>
                  </a:path>
                </a:pathLst>
              </a:cu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118" name="Picture 117"/>
              <p:cNvPicPr>
                <a:picLocks noChangeAspect="1"/>
              </p:cNvPicPr>
              <p:nvPr/>
            </p:nvPicPr>
            <p:blipFill rotWithShape="1">
              <a:blip r:embed="rId4">
                <a:extLst>
                  <a:ext uri="{28A0092B-C50C-407E-A947-70E740481C1C}">
                    <a14:useLocalDpi xmlns:a14="http://schemas.microsoft.com/office/drawing/2010/main" val="0"/>
                  </a:ext>
                </a:extLst>
              </a:blip>
              <a:srcRect t="12942" b="16940"/>
              <a:stretch/>
            </p:blipFill>
            <p:spPr>
              <a:xfrm>
                <a:off x="568600" y="3368496"/>
                <a:ext cx="1143000" cy="1143000"/>
              </a:xfrm>
              <a:prstGeom prst="rect">
                <a:avLst/>
              </a:prstGeom>
              <a:ln w="25400">
                <a:solidFill>
                  <a:srgbClr val="FFFFFF"/>
                </a:solidFill>
              </a:ln>
            </p:spPr>
          </p:pic>
          <p:sp>
            <p:nvSpPr>
              <p:cNvPr id="86" name="TextBox 85"/>
              <p:cNvSpPr txBox="1"/>
              <p:nvPr/>
            </p:nvSpPr>
            <p:spPr>
              <a:xfrm>
                <a:off x="573599" y="4644100"/>
                <a:ext cx="1133003" cy="523220"/>
              </a:xfrm>
              <a:prstGeom prst="rect">
                <a:avLst/>
              </a:prstGeom>
              <a:noFill/>
            </p:spPr>
            <p:txBody>
              <a:bodyPr wrap="none" rtlCol="0">
                <a:spAutoFit/>
              </a:bodyPr>
              <a:lstStyle/>
              <a:p>
                <a:pPr algn="ctr"/>
                <a:r>
                  <a:rPr lang="en-US" altLang="zh-CN" sz="1400" dirty="0">
                    <a:gradFill>
                      <a:gsLst>
                        <a:gs pos="97345">
                          <a:srgbClr val="FFFFFF"/>
                        </a:gs>
                        <a:gs pos="79646">
                          <a:srgbClr val="FFFFFF"/>
                        </a:gs>
                      </a:gsLst>
                      <a:lin ang="5400000" scaled="0"/>
                    </a:gradFill>
                  </a:rPr>
                  <a:t>NEW INPUT</a:t>
                </a:r>
                <a:br>
                  <a:rPr lang="en-US" altLang="zh-CN" sz="1400" dirty="0">
                    <a:gradFill>
                      <a:gsLst>
                        <a:gs pos="97345">
                          <a:srgbClr val="FFFFFF"/>
                        </a:gs>
                        <a:gs pos="79646">
                          <a:srgbClr val="FFFFFF"/>
                        </a:gs>
                      </a:gsLst>
                      <a:lin ang="5400000" scaled="0"/>
                    </a:gradFill>
                  </a:rPr>
                </a:br>
                <a:r>
                  <a:rPr lang="en-US" altLang="zh-CN" sz="1400" dirty="0">
                    <a:gradFill>
                      <a:gsLst>
                        <a:gs pos="97345">
                          <a:srgbClr val="FFFFFF"/>
                        </a:gs>
                        <a:gs pos="79646">
                          <a:srgbClr val="FFFFFF"/>
                        </a:gs>
                      </a:gsLst>
                      <a:lin ang="5400000" scaled="0"/>
                    </a:gradFill>
                  </a:rPr>
                  <a:t>IMAGE</a:t>
                </a:r>
                <a:endParaRPr lang="zh-CN" altLang="en-US" sz="1400" dirty="0">
                  <a:gradFill>
                    <a:gsLst>
                      <a:gs pos="97345">
                        <a:srgbClr val="FFFFFF"/>
                      </a:gs>
                      <a:gs pos="79646">
                        <a:srgbClr val="FFFFFF"/>
                      </a:gs>
                    </a:gsLst>
                    <a:lin ang="5400000" scaled="0"/>
                  </a:gradFill>
                </a:endParaRPr>
              </a:p>
            </p:txBody>
          </p:sp>
          <p:grpSp>
            <p:nvGrpSpPr>
              <p:cNvPr id="89" name="Group 88"/>
              <p:cNvGrpSpPr/>
              <p:nvPr/>
            </p:nvGrpSpPr>
            <p:grpSpPr>
              <a:xfrm>
                <a:off x="430666" y="3230562"/>
                <a:ext cx="1418868" cy="1418868"/>
                <a:chOff x="-1249363" y="2430462"/>
                <a:chExt cx="1143000" cy="1143000"/>
              </a:xfrm>
              <a:solidFill>
                <a:srgbClr val="FFFFFF"/>
              </a:solidFill>
            </p:grpSpPr>
            <p:sp>
              <p:nvSpPr>
                <p:cNvPr id="90" name="Half Frame 89"/>
                <p:cNvSpPr/>
                <p:nvPr/>
              </p:nvSpPr>
              <p:spPr bwMode="auto">
                <a:xfrm>
                  <a:off x="-1249363" y="2430462"/>
                  <a:ext cx="228600" cy="228600"/>
                </a:xfrm>
                <a:prstGeom prst="halfFram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91" name="Half Frame 90"/>
                <p:cNvSpPr/>
                <p:nvPr/>
              </p:nvSpPr>
              <p:spPr bwMode="auto">
                <a:xfrm flipH="1">
                  <a:off x="-334963" y="2430462"/>
                  <a:ext cx="228600" cy="228600"/>
                </a:xfrm>
                <a:prstGeom prst="halfFram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92" name="Half Frame 91"/>
                <p:cNvSpPr/>
                <p:nvPr/>
              </p:nvSpPr>
              <p:spPr bwMode="auto">
                <a:xfrm flipV="1">
                  <a:off x="-1249363" y="3344862"/>
                  <a:ext cx="228600" cy="228600"/>
                </a:xfrm>
                <a:prstGeom prst="halfFram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93" name="Half Frame 92"/>
                <p:cNvSpPr/>
                <p:nvPr/>
              </p:nvSpPr>
              <p:spPr bwMode="auto">
                <a:xfrm flipH="1" flipV="1">
                  <a:off x="-334963" y="3344862"/>
                  <a:ext cx="228600" cy="228600"/>
                </a:xfrm>
                <a:prstGeom prst="halfFram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72" name="Group 71"/>
              <p:cNvGrpSpPr/>
              <p:nvPr/>
            </p:nvGrpSpPr>
            <p:grpSpPr>
              <a:xfrm>
                <a:off x="1951038" y="3653531"/>
                <a:ext cx="1219200" cy="623315"/>
                <a:chOff x="2255836" y="3653531"/>
                <a:chExt cx="1676401" cy="623315"/>
              </a:xfrm>
            </p:grpSpPr>
            <p:sp>
              <p:nvSpPr>
                <p:cNvPr id="76" name="Right Arrow 75"/>
                <p:cNvSpPr/>
                <p:nvPr/>
              </p:nvSpPr>
              <p:spPr bwMode="auto">
                <a:xfrm>
                  <a:off x="2255836" y="3653531"/>
                  <a:ext cx="1676401" cy="623315"/>
                </a:xfrm>
                <a:prstGeom prst="rightArrow">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77" name="TextBox 76"/>
                <p:cNvSpPr txBox="1"/>
                <p:nvPr/>
              </p:nvSpPr>
              <p:spPr>
                <a:xfrm>
                  <a:off x="2411338" y="3769797"/>
                  <a:ext cx="1119217" cy="369332"/>
                </a:xfrm>
                <a:prstGeom prst="rect">
                  <a:avLst/>
                </a:prstGeom>
                <a:noFill/>
              </p:spPr>
              <p:txBody>
                <a:bodyPr wrap="none" rtlCol="0" anchor="ctr">
                  <a:spAutoFit/>
                </a:bodyPr>
                <a:lstStyle/>
                <a:p>
                  <a:pPr algn="ctr"/>
                  <a:r>
                    <a:rPr lang="en-US" altLang="zh-CN" dirty="0">
                      <a:gradFill>
                        <a:gsLst>
                          <a:gs pos="79646">
                            <a:srgbClr val="FFFFFF"/>
                          </a:gs>
                          <a:gs pos="45000">
                            <a:srgbClr val="FFFFFF"/>
                          </a:gs>
                        </a:gsLst>
                        <a:lin ang="5400000" scaled="0"/>
                      </a:gradFill>
                    </a:rPr>
                    <a:t>IDENTIFY</a:t>
                  </a:r>
                  <a:endParaRPr lang="zh-CN" altLang="en-US" dirty="0">
                    <a:gradFill>
                      <a:gsLst>
                        <a:gs pos="79646">
                          <a:srgbClr val="FFFFFF"/>
                        </a:gs>
                        <a:gs pos="45000">
                          <a:srgbClr val="FFFFFF"/>
                        </a:gs>
                      </a:gsLst>
                      <a:lin ang="5400000" scaled="0"/>
                    </a:gradFill>
                  </a:endParaRPr>
                </a:p>
              </p:txBody>
            </p:sp>
          </p:grpSp>
          <p:pic>
            <p:nvPicPr>
              <p:cNvPr id="109" name="Picture 108"/>
              <p:cNvPicPr>
                <a:picLocks noChangeAspect="1"/>
              </p:cNvPicPr>
              <p:nvPr/>
            </p:nvPicPr>
            <p:blipFill rotWithShape="1">
              <a:blip r:embed="rId5">
                <a:extLst>
                  <a:ext uri="{28A0092B-C50C-407E-A947-70E740481C1C}">
                    <a14:useLocalDpi xmlns:a14="http://schemas.microsoft.com/office/drawing/2010/main" val="0"/>
                  </a:ext>
                </a:extLst>
              </a:blip>
              <a:srcRect l="3086" r="3086"/>
              <a:stretch/>
            </p:blipFill>
            <p:spPr>
              <a:xfrm>
                <a:off x="3624252" y="1769261"/>
                <a:ext cx="939763" cy="1409645"/>
              </a:xfrm>
              <a:prstGeom prst="rect">
                <a:avLst/>
              </a:prstGeom>
              <a:ln w="25400">
                <a:solidFill>
                  <a:srgbClr val="FFFFFF"/>
                </a:solidFill>
              </a:ln>
            </p:spPr>
          </p:pic>
          <p:sp>
            <p:nvSpPr>
              <p:cNvPr id="51" name="Rectangle 50"/>
              <p:cNvSpPr/>
              <p:nvPr/>
            </p:nvSpPr>
            <p:spPr bwMode="auto">
              <a:xfrm>
                <a:off x="3660067" y="3175129"/>
                <a:ext cx="939763" cy="243042"/>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endParaRPr lang="en-US" sz="1100" dirty="0">
                  <a:gradFill>
                    <a:gsLst>
                      <a:gs pos="0">
                        <a:srgbClr val="FFFFFF"/>
                      </a:gs>
                      <a:gs pos="100000">
                        <a:srgbClr val="FFFFFF"/>
                      </a:gs>
                    </a:gsLst>
                    <a:lin ang="5400000" scaled="0"/>
                  </a:gradFill>
                  <a:ea typeface="Segoe UI" pitchFamily="34" charset="0"/>
                  <a:cs typeface="Segoe UI" pitchFamily="34" charset="0"/>
                </a:endParaRPr>
              </a:p>
            </p:txBody>
          </p:sp>
          <p:pic>
            <p:nvPicPr>
              <p:cNvPr id="110" name="Picture 109"/>
              <p:cNvPicPr>
                <a:picLocks noChangeAspect="1"/>
              </p:cNvPicPr>
              <p:nvPr/>
            </p:nvPicPr>
            <p:blipFill rotWithShape="1">
              <a:blip r:embed="rId6">
                <a:extLst>
                  <a:ext uri="{28A0092B-C50C-407E-A947-70E740481C1C}">
                    <a14:useLocalDpi xmlns:a14="http://schemas.microsoft.com/office/drawing/2010/main" val="0"/>
                  </a:ext>
                </a:extLst>
              </a:blip>
              <a:srcRect t="1818" b="1818"/>
              <a:stretch/>
            </p:blipFill>
            <p:spPr>
              <a:xfrm>
                <a:off x="3867158" y="1900312"/>
                <a:ext cx="939763" cy="1409645"/>
              </a:xfrm>
              <a:prstGeom prst="rect">
                <a:avLst/>
              </a:prstGeom>
              <a:ln w="25400">
                <a:solidFill>
                  <a:srgbClr val="FFFFFF"/>
                </a:solidFill>
              </a:ln>
            </p:spPr>
          </p:pic>
          <p:sp>
            <p:nvSpPr>
              <p:cNvPr id="50" name="Rectangle 49"/>
              <p:cNvSpPr/>
              <p:nvPr/>
            </p:nvSpPr>
            <p:spPr bwMode="auto">
              <a:xfrm>
                <a:off x="3885065" y="3308808"/>
                <a:ext cx="939763" cy="243042"/>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endParaRPr lang="en-US" sz="1100" dirty="0">
                  <a:gradFill>
                    <a:gsLst>
                      <a:gs pos="0">
                        <a:srgbClr val="FFFFFF"/>
                      </a:gs>
                      <a:gs pos="100000">
                        <a:srgbClr val="FFFFFF"/>
                      </a:gs>
                    </a:gsLst>
                    <a:lin ang="5400000" scaled="0"/>
                  </a:gradFill>
                  <a:ea typeface="Segoe UI" pitchFamily="34" charset="0"/>
                  <a:cs typeface="Segoe UI" pitchFamily="34" charset="0"/>
                </a:endParaRPr>
              </a:p>
            </p:txBody>
          </p:sp>
          <p:pic>
            <p:nvPicPr>
              <p:cNvPr id="111" name="Picture 110"/>
              <p:cNvPicPr>
                <a:picLocks noChangeAspect="1"/>
              </p:cNvPicPr>
              <p:nvPr/>
            </p:nvPicPr>
            <p:blipFill rotWithShape="1">
              <a:blip r:embed="rId7">
                <a:extLst>
                  <a:ext uri="{28A0092B-C50C-407E-A947-70E740481C1C}">
                    <a14:useLocalDpi xmlns:a14="http://schemas.microsoft.com/office/drawing/2010/main" val="0"/>
                  </a:ext>
                </a:extLst>
              </a:blip>
              <a:srcRect l="5107" r="5107"/>
              <a:stretch/>
            </p:blipFill>
            <p:spPr>
              <a:xfrm>
                <a:off x="4110064" y="2047410"/>
                <a:ext cx="939763" cy="1409645"/>
              </a:xfrm>
              <a:prstGeom prst="rect">
                <a:avLst/>
              </a:prstGeom>
              <a:ln w="25400">
                <a:solidFill>
                  <a:srgbClr val="FFFFFF"/>
                </a:solidFill>
              </a:ln>
            </p:spPr>
          </p:pic>
          <p:sp>
            <p:nvSpPr>
              <p:cNvPr id="112" name="Rectangle 111"/>
              <p:cNvSpPr/>
              <p:nvPr/>
            </p:nvSpPr>
            <p:spPr bwMode="auto">
              <a:xfrm>
                <a:off x="4110063" y="3452012"/>
                <a:ext cx="939763" cy="243042"/>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r>
                  <a:rPr lang="en-US" sz="1100" dirty="0">
                    <a:gradFill>
                      <a:gsLst>
                        <a:gs pos="0">
                          <a:srgbClr val="FFFFFF"/>
                        </a:gs>
                        <a:gs pos="100000">
                          <a:srgbClr val="FFFFFF"/>
                        </a:gs>
                      </a:gsLst>
                      <a:lin ang="5400000" scaled="0"/>
                    </a:gradFill>
                    <a:ea typeface="Segoe UI" pitchFamily="34" charset="0"/>
                    <a:cs typeface="Segoe UI" pitchFamily="34" charset="0"/>
                  </a:rPr>
                  <a:t>Natalie Huber</a:t>
                </a:r>
              </a:p>
            </p:txBody>
          </p:sp>
          <p:pic>
            <p:nvPicPr>
              <p:cNvPr id="98" name="Picture 97"/>
              <p:cNvPicPr>
                <a:picLocks noChangeAspect="1"/>
              </p:cNvPicPr>
              <p:nvPr/>
            </p:nvPicPr>
            <p:blipFill rotWithShape="1">
              <a:blip r:embed="rId8">
                <a:extLst>
                  <a:ext uri="{28A0092B-C50C-407E-A947-70E740481C1C}">
                    <a14:useLocalDpi xmlns:a14="http://schemas.microsoft.com/office/drawing/2010/main" val="0"/>
                  </a:ext>
                </a:extLst>
              </a:blip>
              <a:srcRect l="7183" r="7183"/>
              <a:stretch/>
            </p:blipFill>
            <p:spPr>
              <a:xfrm>
                <a:off x="3624252" y="4034706"/>
                <a:ext cx="941832" cy="1412748"/>
              </a:xfrm>
              <a:prstGeom prst="rect">
                <a:avLst/>
              </a:prstGeom>
              <a:ln w="25400">
                <a:solidFill>
                  <a:srgbClr val="FFFFFF"/>
                </a:solidFill>
              </a:ln>
            </p:spPr>
          </p:pic>
          <p:sp>
            <p:nvSpPr>
              <p:cNvPr id="119" name="TextBox 118"/>
              <p:cNvSpPr txBox="1"/>
              <p:nvPr/>
            </p:nvSpPr>
            <p:spPr>
              <a:xfrm>
                <a:off x="3472624" y="3675765"/>
                <a:ext cx="2259229" cy="307777"/>
              </a:xfrm>
              <a:prstGeom prst="rect">
                <a:avLst/>
              </a:prstGeom>
              <a:noFill/>
            </p:spPr>
            <p:txBody>
              <a:bodyPr wrap="square" rtlCol="0">
                <a:spAutoFit/>
              </a:bodyPr>
              <a:lstStyle/>
              <a:p>
                <a:pPr algn="ctr"/>
                <a:r>
                  <a:rPr lang="en-US" altLang="zh-CN" sz="1400" dirty="0">
                    <a:gradFill>
                      <a:gsLst>
                        <a:gs pos="97345">
                          <a:srgbClr val="FFFFFF"/>
                        </a:gs>
                        <a:gs pos="79646">
                          <a:srgbClr val="FFFFFF"/>
                        </a:gs>
                      </a:gsLst>
                      <a:lin ang="5400000" scaled="0"/>
                    </a:gradFill>
                  </a:rPr>
                  <a:t>GROUP PERSON OBJECTS</a:t>
                </a:r>
              </a:p>
            </p:txBody>
          </p:sp>
          <p:sp>
            <p:nvSpPr>
              <p:cNvPr id="44" name="Rectangle 43"/>
              <p:cNvSpPr/>
              <p:nvPr/>
            </p:nvSpPr>
            <p:spPr bwMode="auto">
              <a:xfrm>
                <a:off x="3522133" y="1672046"/>
                <a:ext cx="2194831" cy="4409210"/>
              </a:xfrm>
              <a:prstGeom prst="rect">
                <a:avLst/>
              </a:prstGeom>
              <a:noFill/>
              <a:ln w="25400">
                <a:solidFill>
                  <a:schemeClr val="bg1"/>
                </a:solidFill>
                <a:prstDash val="sysDot"/>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45" name="Rectangle 44"/>
              <p:cNvSpPr/>
              <p:nvPr/>
            </p:nvSpPr>
            <p:spPr bwMode="auto">
              <a:xfrm>
                <a:off x="3522133" y="6220454"/>
                <a:ext cx="2238905" cy="384048"/>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r>
                  <a:rPr lang="en-US" sz="1600" b="1" dirty="0">
                    <a:gradFill>
                      <a:gsLst>
                        <a:gs pos="0">
                          <a:srgbClr val="FFFFFF"/>
                        </a:gs>
                        <a:gs pos="100000">
                          <a:srgbClr val="FFFFFF"/>
                        </a:gs>
                      </a:gsLst>
                      <a:lin ang="5400000" scaled="0"/>
                    </a:gradFill>
                    <a:ea typeface="Segoe UI" pitchFamily="34" charset="0"/>
                    <a:cs typeface="Segoe UI" pitchFamily="34" charset="0"/>
                  </a:rPr>
                  <a:t>COLLEAGUES</a:t>
                </a:r>
              </a:p>
            </p:txBody>
          </p:sp>
          <p:grpSp>
            <p:nvGrpSpPr>
              <p:cNvPr id="73" name="Group 72"/>
              <p:cNvGrpSpPr/>
              <p:nvPr/>
            </p:nvGrpSpPr>
            <p:grpSpPr>
              <a:xfrm>
                <a:off x="5303838" y="4969448"/>
                <a:ext cx="1822452" cy="623315"/>
                <a:chOff x="2109786" y="3653531"/>
                <a:chExt cx="1822452" cy="623315"/>
              </a:xfrm>
            </p:grpSpPr>
            <p:sp>
              <p:nvSpPr>
                <p:cNvPr id="74" name="Right Arrow 73"/>
                <p:cNvSpPr/>
                <p:nvPr/>
              </p:nvSpPr>
              <p:spPr bwMode="auto">
                <a:xfrm>
                  <a:off x="2109786" y="3653531"/>
                  <a:ext cx="1822452" cy="623315"/>
                </a:xfrm>
                <a:prstGeom prst="rightArrow">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75" name="TextBox 74"/>
                <p:cNvSpPr txBox="1"/>
                <p:nvPr/>
              </p:nvSpPr>
              <p:spPr>
                <a:xfrm>
                  <a:off x="2125025" y="3770231"/>
                  <a:ext cx="1675652" cy="369332"/>
                </a:xfrm>
                <a:prstGeom prst="rect">
                  <a:avLst/>
                </a:prstGeom>
                <a:noFill/>
              </p:spPr>
              <p:txBody>
                <a:bodyPr wrap="none" rtlCol="0" anchor="ctr">
                  <a:spAutoFit/>
                </a:bodyPr>
                <a:lstStyle/>
                <a:p>
                  <a:pPr algn="ctr"/>
                  <a:r>
                    <a:rPr lang="en-US" altLang="zh-CN" dirty="0">
                      <a:gradFill>
                        <a:gsLst>
                          <a:gs pos="79646">
                            <a:srgbClr val="FFFFFF"/>
                          </a:gs>
                          <a:gs pos="45000">
                            <a:srgbClr val="FFFFFF"/>
                          </a:gs>
                        </a:gsLst>
                        <a:lin ang="5400000" scaled="0"/>
                      </a:gradFill>
                    </a:rPr>
                    <a:t>RECOGNITION</a:t>
                  </a:r>
                </a:p>
              </p:txBody>
            </p:sp>
          </p:grpSp>
          <p:sp>
            <p:nvSpPr>
              <p:cNvPr id="52" name="Rectangle 51"/>
              <p:cNvSpPr/>
              <p:nvPr/>
            </p:nvSpPr>
            <p:spPr bwMode="auto">
              <a:xfrm>
                <a:off x="3690956" y="5446450"/>
                <a:ext cx="939763" cy="243042"/>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endParaRPr lang="en-US" sz="1100" dirty="0">
                  <a:gradFill>
                    <a:gsLst>
                      <a:gs pos="0">
                        <a:srgbClr val="FFFFFF"/>
                      </a:gs>
                      <a:gs pos="100000">
                        <a:srgbClr val="FFFFFF"/>
                      </a:gs>
                    </a:gsLst>
                    <a:lin ang="5400000" scaled="0"/>
                  </a:gradFill>
                  <a:ea typeface="Segoe UI" pitchFamily="34" charset="0"/>
                  <a:cs typeface="Segoe UI" pitchFamily="34" charset="0"/>
                </a:endParaRPr>
              </a:p>
            </p:txBody>
          </p:sp>
          <p:pic>
            <p:nvPicPr>
              <p:cNvPr id="99" name="Picture 98"/>
              <p:cNvPicPr>
                <a:picLocks noChangeAspect="1"/>
              </p:cNvPicPr>
              <p:nvPr/>
            </p:nvPicPr>
            <p:blipFill rotWithShape="1">
              <a:blip r:embed="rId9">
                <a:extLst>
                  <a:ext uri="{28A0092B-C50C-407E-A947-70E740481C1C}">
                    <a14:useLocalDpi xmlns:a14="http://schemas.microsoft.com/office/drawing/2010/main" val="0"/>
                  </a:ext>
                </a:extLst>
              </a:blip>
              <a:srcRect l="243" r="243"/>
              <a:stretch/>
            </p:blipFill>
            <p:spPr>
              <a:xfrm>
                <a:off x="3867158" y="4165757"/>
                <a:ext cx="941832" cy="1412748"/>
              </a:xfrm>
              <a:prstGeom prst="rect">
                <a:avLst/>
              </a:prstGeom>
              <a:ln w="25400">
                <a:solidFill>
                  <a:srgbClr val="FFFFFF"/>
                </a:solidFill>
              </a:ln>
            </p:spPr>
          </p:pic>
          <p:sp>
            <p:nvSpPr>
              <p:cNvPr id="53" name="Rectangle 52"/>
              <p:cNvSpPr/>
              <p:nvPr/>
            </p:nvSpPr>
            <p:spPr bwMode="auto">
              <a:xfrm>
                <a:off x="3915954" y="5575366"/>
                <a:ext cx="939763" cy="243042"/>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endParaRPr lang="en-US" sz="1100" dirty="0">
                  <a:gradFill>
                    <a:gsLst>
                      <a:gs pos="0">
                        <a:srgbClr val="FFFFFF"/>
                      </a:gs>
                      <a:gs pos="100000">
                        <a:srgbClr val="FFFFFF"/>
                      </a:gs>
                    </a:gsLst>
                    <a:lin ang="5400000" scaled="0"/>
                  </a:gradFill>
                  <a:ea typeface="Segoe UI" pitchFamily="34" charset="0"/>
                  <a:cs typeface="Segoe UI" pitchFamily="34" charset="0"/>
                </a:endParaRPr>
              </a:p>
            </p:txBody>
          </p:sp>
          <p:pic>
            <p:nvPicPr>
              <p:cNvPr id="100" name="Picture 99"/>
              <p:cNvPicPr>
                <a:picLocks noChangeAspect="1"/>
              </p:cNvPicPr>
              <p:nvPr/>
            </p:nvPicPr>
            <p:blipFill rotWithShape="1">
              <a:blip r:embed="rId10">
                <a:extLst>
                  <a:ext uri="{BEBA8EAE-BF5A-486C-A8C5-ECC9F3942E4B}">
                    <a14:imgProps xmlns:a14="http://schemas.microsoft.com/office/drawing/2010/main">
                      <a14:imgLayer r:embed="rId11">
                        <a14:imgEffect>
                          <a14:brightnessContrast bright="20000"/>
                        </a14:imgEffect>
                      </a14:imgLayer>
                    </a14:imgProps>
                  </a:ext>
                </a:extLst>
              </a:blip>
              <a:srcRect l="18701" r="18701"/>
              <a:stretch/>
            </p:blipFill>
            <p:spPr>
              <a:xfrm>
                <a:off x="4110064" y="4312855"/>
                <a:ext cx="941832" cy="1412748"/>
              </a:xfrm>
              <a:prstGeom prst="rect">
                <a:avLst/>
              </a:prstGeom>
              <a:ln w="25400">
                <a:solidFill>
                  <a:srgbClr val="FFFFFF"/>
                </a:solidFill>
              </a:ln>
            </p:spPr>
          </p:pic>
          <p:sp>
            <p:nvSpPr>
              <p:cNvPr id="117" name="Rectangle 116"/>
              <p:cNvSpPr/>
              <p:nvPr/>
            </p:nvSpPr>
            <p:spPr bwMode="auto">
              <a:xfrm>
                <a:off x="4110063" y="5717457"/>
                <a:ext cx="939763" cy="243042"/>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32406"/>
                <a:r>
                  <a:rPr lang="en-US" sz="1100" dirty="0">
                    <a:gradFill>
                      <a:gsLst>
                        <a:gs pos="0">
                          <a:srgbClr val="FFFFFF"/>
                        </a:gs>
                        <a:gs pos="100000">
                          <a:srgbClr val="FFFFFF"/>
                        </a:gs>
                      </a:gsLst>
                      <a:lin ang="5400000" scaled="0"/>
                    </a:gradFill>
                    <a:ea typeface="Segoe UI" pitchFamily="34" charset="0"/>
                    <a:cs typeface="Segoe UI" pitchFamily="34" charset="0"/>
                  </a:rPr>
                  <a:t>Daniel Egan</a:t>
                </a:r>
              </a:p>
            </p:txBody>
          </p:sp>
        </p:grpSp>
        <p:pic>
          <p:nvPicPr>
            <p:cNvPr id="40" name="Picture 39"/>
            <p:cNvPicPr>
              <a:picLocks noChangeAspect="1"/>
            </p:cNvPicPr>
            <p:nvPr/>
          </p:nvPicPr>
          <p:blipFill>
            <a:blip r:embed="rId12"/>
            <a:stretch>
              <a:fillRect/>
            </a:stretch>
          </p:blipFill>
          <p:spPr>
            <a:xfrm>
              <a:off x="4101608" y="4314807"/>
              <a:ext cx="1035879" cy="1416717"/>
            </a:xfrm>
            <a:prstGeom prst="rect">
              <a:avLst/>
            </a:prstGeom>
            <a:ln w="28575">
              <a:solidFill>
                <a:schemeClr val="bg1"/>
              </a:solidFill>
            </a:ln>
          </p:spPr>
        </p:pic>
        <p:pic>
          <p:nvPicPr>
            <p:cNvPr id="2" name="Picture 1"/>
            <p:cNvPicPr>
              <a:picLocks noChangeAspect="1"/>
            </p:cNvPicPr>
            <p:nvPr/>
          </p:nvPicPr>
          <p:blipFill>
            <a:blip r:embed="rId13"/>
            <a:stretch>
              <a:fillRect/>
            </a:stretch>
          </p:blipFill>
          <p:spPr>
            <a:xfrm>
              <a:off x="564128" y="3354194"/>
              <a:ext cx="1142474" cy="1171605"/>
            </a:xfrm>
            <a:prstGeom prst="rect">
              <a:avLst/>
            </a:prstGeom>
          </p:spPr>
        </p:pic>
      </p:grpSp>
    </p:spTree>
    <p:extLst>
      <p:ext uri="{BB962C8B-B14F-4D97-AF65-F5344CB8AC3E}">
        <p14:creationId xmlns:p14="http://schemas.microsoft.com/office/powerpoint/2010/main" val="1886884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02"/>
                                        </p:tgtEl>
                                        <p:attrNameLst>
                                          <p:attrName>style.visibility</p:attrName>
                                        </p:attrNameLst>
                                      </p:cBhvr>
                                      <p:to>
                                        <p:strVal val="visible"/>
                                      </p:to>
                                    </p:set>
                                    <p:anim calcmode="lin" valueType="num">
                                      <p:cBhvr additive="base">
                                        <p:cTn id="7" dur="500" fill="hold"/>
                                        <p:tgtEl>
                                          <p:spTgt spid="102"/>
                                        </p:tgtEl>
                                        <p:attrNameLst>
                                          <p:attrName>ppt_x</p:attrName>
                                        </p:attrNameLst>
                                      </p:cBhvr>
                                      <p:tavLst>
                                        <p:tav tm="0">
                                          <p:val>
                                            <p:strVal val="0-#ppt_w/2"/>
                                          </p:val>
                                        </p:tav>
                                        <p:tav tm="100000">
                                          <p:val>
                                            <p:strVal val="#ppt_x"/>
                                          </p:val>
                                        </p:tav>
                                      </p:tavLst>
                                    </p:anim>
                                    <p:anim calcmode="lin" valueType="num">
                                      <p:cBhvr additive="base">
                                        <p:cTn id="8" dur="500" fill="hold"/>
                                        <p:tgtEl>
                                          <p:spTgt spid="102"/>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101"/>
                                        </p:tgtEl>
                                        <p:attrNameLst>
                                          <p:attrName>style.visibility</p:attrName>
                                        </p:attrNameLst>
                                      </p:cBhvr>
                                      <p:to>
                                        <p:strVal val="visible"/>
                                      </p:to>
                                    </p:set>
                                    <p:animEffect transition="in" filter="fade">
                                      <p:cBhvr>
                                        <p:cTn id="11" dur="500"/>
                                        <p:tgtEl>
                                          <p:spTgt spid="101"/>
                                        </p:tgtEl>
                                      </p:cBhvr>
                                    </p:animEffect>
                                  </p:childTnLst>
                                </p:cTn>
                              </p:par>
                              <p:par>
                                <p:cTn id="12" presetID="42" presetClass="path" presetSubtype="0" decel="100000" fill="hold" grpId="1" nodeType="withEffect">
                                  <p:stCondLst>
                                    <p:cond delay="250"/>
                                  </p:stCondLst>
                                  <p:childTnLst>
                                    <p:animMotion origin="layout" path="M 0.01519 0.00045 L 2.30023E-6 2.46482E-6 " pathEditMode="relative" rAng="0" ptsTypes="AA">
                                      <p:cBhvr>
                                        <p:cTn id="13" dur="500" fill="hold"/>
                                        <p:tgtEl>
                                          <p:spTgt spid="101"/>
                                        </p:tgtEl>
                                        <p:attrNameLst>
                                          <p:attrName>ppt_x</p:attrName>
                                          <p:attrName>ppt_y</p:attrName>
                                        </p:attrNameLst>
                                      </p:cBhvr>
                                      <p:rCtr x="-76600" y="-2300"/>
                                    </p:animMotion>
                                  </p:childTnLst>
                                </p:cTn>
                              </p:par>
                              <p:par>
                                <p:cTn id="14" presetID="2" presetClass="entr" presetSubtype="8" decel="100000" fill="hold" grpId="0" nodeType="withEffect">
                                  <p:stCondLst>
                                    <p:cond delay="250"/>
                                  </p:stCondLst>
                                  <p:childTnLst>
                                    <p:set>
                                      <p:cBhvr>
                                        <p:cTn id="15" dur="1" fill="hold">
                                          <p:stCondLst>
                                            <p:cond delay="0"/>
                                          </p:stCondLst>
                                        </p:cTn>
                                        <p:tgtEl>
                                          <p:spTgt spid="49"/>
                                        </p:tgtEl>
                                        <p:attrNameLst>
                                          <p:attrName>style.visibility</p:attrName>
                                        </p:attrNameLst>
                                      </p:cBhvr>
                                      <p:to>
                                        <p:strVal val="visible"/>
                                      </p:to>
                                    </p:set>
                                    <p:anim calcmode="lin" valueType="num">
                                      <p:cBhvr additive="base">
                                        <p:cTn id="16" dur="500" fill="hold"/>
                                        <p:tgtEl>
                                          <p:spTgt spid="49"/>
                                        </p:tgtEl>
                                        <p:attrNameLst>
                                          <p:attrName>ppt_x</p:attrName>
                                        </p:attrNameLst>
                                      </p:cBhvr>
                                      <p:tavLst>
                                        <p:tav tm="0">
                                          <p:val>
                                            <p:strVal val="0-#ppt_w/2"/>
                                          </p:val>
                                        </p:tav>
                                        <p:tav tm="100000">
                                          <p:val>
                                            <p:strVal val="#ppt_x"/>
                                          </p:val>
                                        </p:tav>
                                      </p:tavLst>
                                    </p:anim>
                                    <p:anim calcmode="lin" valueType="num">
                                      <p:cBhvr additive="base">
                                        <p:cTn id="17" dur="500" fill="hold"/>
                                        <p:tgtEl>
                                          <p:spTgt spid="49"/>
                                        </p:tgtEl>
                                        <p:attrNameLst>
                                          <p:attrName>ppt_y</p:attrName>
                                        </p:attrNameLst>
                                      </p:cBhvr>
                                      <p:tavLst>
                                        <p:tav tm="0">
                                          <p:val>
                                            <p:strVal val="#ppt_y"/>
                                          </p:val>
                                        </p:tav>
                                        <p:tav tm="100000">
                                          <p:val>
                                            <p:strVal val="#ppt_y"/>
                                          </p:val>
                                        </p:tav>
                                      </p:tavLst>
                                    </p:anim>
                                  </p:childTnLst>
                                </p:cTn>
                              </p:par>
                              <p:par>
                                <p:cTn id="18" presetID="2" presetClass="entr" presetSubtype="2" decel="100000" fill="hold" nodeType="withEffect">
                                  <p:stCondLst>
                                    <p:cond delay="250"/>
                                  </p:stCondLst>
                                  <p:childTnLst>
                                    <p:set>
                                      <p:cBhvr>
                                        <p:cTn id="19" dur="1" fill="hold">
                                          <p:stCondLst>
                                            <p:cond delay="0"/>
                                          </p:stCondLst>
                                        </p:cTn>
                                        <p:tgtEl>
                                          <p:spTgt spid="15"/>
                                        </p:tgtEl>
                                        <p:attrNameLst>
                                          <p:attrName>style.visibility</p:attrName>
                                        </p:attrNameLst>
                                      </p:cBhvr>
                                      <p:to>
                                        <p:strVal val="visible"/>
                                      </p:to>
                                    </p:set>
                                    <p:anim calcmode="lin" valueType="num">
                                      <p:cBhvr additive="base">
                                        <p:cTn id="20" dur="500" fill="hold"/>
                                        <p:tgtEl>
                                          <p:spTgt spid="15"/>
                                        </p:tgtEl>
                                        <p:attrNameLst>
                                          <p:attrName>ppt_x</p:attrName>
                                        </p:attrNameLst>
                                      </p:cBhvr>
                                      <p:tavLst>
                                        <p:tav tm="0">
                                          <p:val>
                                            <p:strVal val="1+#ppt_w/2"/>
                                          </p:val>
                                        </p:tav>
                                        <p:tav tm="100000">
                                          <p:val>
                                            <p:strVal val="#ppt_x"/>
                                          </p:val>
                                        </p:tav>
                                      </p:tavLst>
                                    </p:anim>
                                    <p:anim calcmode="lin" valueType="num">
                                      <p:cBhvr additive="base">
                                        <p:cTn id="21"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101" grpId="0"/>
      <p:bldP spid="101"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p:cNvSpPr txBox="1">
            <a:spLocks/>
          </p:cNvSpPr>
          <p:nvPr/>
        </p:nvSpPr>
        <p:spPr>
          <a:xfrm>
            <a:off x="274637" y="1973262"/>
            <a:ext cx="11394200" cy="2590800"/>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ctr" defTabSz="932742" rtl="0" eaLnBrk="1" fontAlgn="auto" latinLnBrk="0" hangingPunct="1">
              <a:lnSpc>
                <a:spcPct val="90000"/>
              </a:lnSpc>
              <a:spcBef>
                <a:spcPct val="0"/>
              </a:spcBef>
              <a:spcAft>
                <a:spcPts val="0"/>
              </a:spcAft>
              <a:buClrTx/>
              <a:buSzTx/>
              <a:buFontTx/>
              <a:buNone/>
              <a:tabLst/>
              <a:defRPr/>
            </a:pPr>
            <a:r>
              <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rPr>
              <a:t>The best bots make you type </a:t>
            </a:r>
            <a:r>
              <a:rPr kumimoji="0" lang="pt-BR" sz="3600" b="1" i="0" u="none" strike="noStrike" kern="1200" cap="none" spc="-102" normalizeH="0" baseline="0" noProof="0" dirty="0">
                <a:ln w="3175">
                  <a:noFill/>
                </a:ln>
                <a:solidFill>
                  <a:srgbClr val="FFFF00"/>
                </a:solidFill>
                <a:effectLst/>
                <a:uLnTx/>
                <a:uFillTx/>
                <a:latin typeface="Segoe UI Light"/>
                <a:ea typeface="+mn-ea"/>
                <a:cs typeface="Segoe UI" pitchFamily="34" charset="0"/>
              </a:rPr>
              <a:t>less</a:t>
            </a:r>
            <a:r>
              <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rPr>
              <a:t>, not </a:t>
            </a:r>
            <a:r>
              <a:rPr kumimoji="0" lang="pt-BR" sz="3600" b="1" i="0" u="none" strike="noStrike" kern="1200" cap="none" spc="-102" normalizeH="0" baseline="0" noProof="0" dirty="0">
                <a:ln w="3175">
                  <a:noFill/>
                </a:ln>
                <a:solidFill>
                  <a:srgbClr val="FF8C00"/>
                </a:solidFill>
                <a:effectLst/>
                <a:uLnTx/>
                <a:uFillTx/>
                <a:latin typeface="Segoe UI Light"/>
                <a:ea typeface="+mn-ea"/>
                <a:cs typeface="Segoe UI" pitchFamily="34" charset="0"/>
              </a:rPr>
              <a:t>more</a:t>
            </a: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en-US" sz="28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3050133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 y="-84138"/>
            <a:ext cx="12436475" cy="6934200"/>
          </a:xfrm>
          <a:prstGeom prst="rect">
            <a:avLst/>
          </a:prstGeom>
        </p:spPr>
      </p:pic>
    </p:spTree>
    <p:extLst>
      <p:ext uri="{BB962C8B-B14F-4D97-AF65-F5344CB8AC3E}">
        <p14:creationId xmlns:p14="http://schemas.microsoft.com/office/powerpoint/2010/main" val="3604752440"/>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 to LUIS</a:t>
            </a:r>
          </a:p>
        </p:txBody>
      </p:sp>
      <p:sp>
        <p:nvSpPr>
          <p:cNvPr id="3" name="Text Placeholder 2"/>
          <p:cNvSpPr>
            <a:spLocks noGrp="1"/>
          </p:cNvSpPr>
          <p:nvPr>
            <p:ph type="body" idx="1"/>
          </p:nvPr>
        </p:nvSpPr>
        <p:spPr/>
        <p:txBody>
          <a:bodyPr/>
          <a:lstStyle/>
          <a:p>
            <a:r>
              <a:rPr lang="en-US" dirty="0"/>
              <a:t>Natural Language Processing</a:t>
            </a:r>
          </a:p>
        </p:txBody>
      </p:sp>
    </p:spTree>
    <p:extLst>
      <p:ext uri="{BB962C8B-B14F-4D97-AF65-F5344CB8AC3E}">
        <p14:creationId xmlns:p14="http://schemas.microsoft.com/office/powerpoint/2010/main" val="25004619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883" y="497"/>
            <a:ext cx="12434711" cy="6993533"/>
          </a:xfrm>
          <a:prstGeom prst="rect">
            <a:avLst/>
          </a:prstGeom>
        </p:spPr>
      </p:pic>
    </p:spTree>
    <p:extLst>
      <p:ext uri="{BB962C8B-B14F-4D97-AF65-F5344CB8AC3E}">
        <p14:creationId xmlns:p14="http://schemas.microsoft.com/office/powerpoint/2010/main" val="3900663302"/>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465886" y="830641"/>
            <a:ext cx="3711584" cy="847408"/>
          </a:xfrm>
          <a:prstGeom prst="rect">
            <a:avLst/>
          </a:prstGeom>
        </p:spPr>
        <p:txBody>
          <a:bodyPr wrap="none">
            <a:spAutoFit/>
          </a:bodyPr>
          <a:lstStyle/>
          <a:p>
            <a:r>
              <a:rPr lang="en-US" sz="4799" dirty="0"/>
              <a:t>What is NLP </a:t>
            </a:r>
          </a:p>
        </p:txBody>
      </p:sp>
      <p:sp>
        <p:nvSpPr>
          <p:cNvPr id="3" name="Rectangle 2"/>
          <p:cNvSpPr/>
          <p:nvPr/>
        </p:nvSpPr>
        <p:spPr>
          <a:xfrm>
            <a:off x="1799264" y="2202046"/>
            <a:ext cx="9523649" cy="2604877"/>
          </a:xfrm>
          <a:prstGeom prst="rect">
            <a:avLst/>
          </a:prstGeom>
        </p:spPr>
        <p:txBody>
          <a:bodyPr wrap="square">
            <a:spAutoFit/>
          </a:bodyPr>
          <a:lstStyle/>
          <a:p>
            <a:r>
              <a:rPr lang="en-US" sz="3999" dirty="0"/>
              <a:t>NLP is a way for computers to analyze, understand, and derive meaning from human language in a smart and useful way.</a:t>
            </a:r>
          </a:p>
        </p:txBody>
      </p:sp>
    </p:spTree>
    <p:extLst>
      <p:ext uri="{BB962C8B-B14F-4D97-AF65-F5344CB8AC3E}">
        <p14:creationId xmlns:p14="http://schemas.microsoft.com/office/powerpoint/2010/main" val="94086227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sz="7998" dirty="0"/>
              <a:t>Why is NLP so hard?</a:t>
            </a:r>
          </a:p>
        </p:txBody>
      </p:sp>
    </p:spTree>
    <p:extLst>
      <p:ext uri="{BB962C8B-B14F-4D97-AF65-F5344CB8AC3E}">
        <p14:creationId xmlns:p14="http://schemas.microsoft.com/office/powerpoint/2010/main" val="335885182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51669" y="221127"/>
            <a:ext cx="11855357" cy="5680216"/>
          </a:xfrm>
          <a:prstGeom prst="rect">
            <a:avLst/>
          </a:prstGeom>
        </p:spPr>
        <p:txBody>
          <a:bodyPr wrap="square">
            <a:spAutoFit/>
          </a:bodyPr>
          <a:lstStyle/>
          <a:p>
            <a:endParaRPr lang="en-US" sz="3199" dirty="0"/>
          </a:p>
          <a:p>
            <a:r>
              <a:rPr lang="en-US" sz="3199" dirty="0">
                <a:solidFill>
                  <a:srgbClr val="0078D7"/>
                </a:solidFill>
              </a:rPr>
              <a:t>“</a:t>
            </a:r>
            <a:r>
              <a:rPr lang="en-US" sz="3599" dirty="0">
                <a:solidFill>
                  <a:srgbClr val="0078D7"/>
                </a:solidFill>
              </a:rPr>
              <a:t>I saw a man on a hill with a telescope.” </a:t>
            </a:r>
            <a:r>
              <a:rPr lang="en-US" sz="3199" dirty="0">
                <a:solidFill>
                  <a:srgbClr val="0078D7"/>
                </a:solidFill>
              </a:rPr>
              <a:t> </a:t>
            </a:r>
          </a:p>
          <a:p>
            <a:endParaRPr lang="en-US" sz="3199" dirty="0"/>
          </a:p>
          <a:p>
            <a:r>
              <a:rPr lang="en-US" sz="3199" dirty="0"/>
              <a:t>Simple statement?</a:t>
            </a:r>
            <a:br>
              <a:rPr lang="en-US" sz="3199" dirty="0"/>
            </a:br>
            <a:r>
              <a:rPr lang="en-US" sz="3199" dirty="0"/>
              <a:t> </a:t>
            </a:r>
          </a:p>
          <a:p>
            <a:pPr marL="285695" indent="-285695">
              <a:lnSpc>
                <a:spcPct val="150000"/>
              </a:lnSpc>
              <a:buFont typeface="Arial" panose="020B0604020202020204" pitchFamily="34" charset="0"/>
              <a:buChar char="•"/>
            </a:pPr>
            <a:r>
              <a:rPr lang="en-US" sz="3199" dirty="0">
                <a:solidFill>
                  <a:srgbClr val="0078D7"/>
                </a:solidFill>
                <a:latin typeface="+mj-lt"/>
              </a:rPr>
              <a:t>There’s a man on a hill, and I’m watching him with my telescope.   </a:t>
            </a:r>
          </a:p>
          <a:p>
            <a:pPr marL="285695" indent="-285695">
              <a:lnSpc>
                <a:spcPct val="150000"/>
              </a:lnSpc>
              <a:buFont typeface="Arial" panose="020B0604020202020204" pitchFamily="34" charset="0"/>
              <a:buChar char="•"/>
            </a:pPr>
            <a:r>
              <a:rPr lang="en-US" sz="3199" dirty="0">
                <a:solidFill>
                  <a:srgbClr val="0078D7"/>
                </a:solidFill>
                <a:latin typeface="+mj-lt"/>
              </a:rPr>
              <a:t>There’s a man on a hill, who I’m seeing, and he has a telescope.   </a:t>
            </a:r>
          </a:p>
          <a:p>
            <a:pPr marL="285695" indent="-285695">
              <a:lnSpc>
                <a:spcPct val="150000"/>
              </a:lnSpc>
              <a:buFont typeface="Arial" panose="020B0604020202020204" pitchFamily="34" charset="0"/>
              <a:buChar char="•"/>
            </a:pPr>
            <a:r>
              <a:rPr lang="en-US" sz="3199" dirty="0">
                <a:solidFill>
                  <a:srgbClr val="0078D7"/>
                </a:solidFill>
                <a:latin typeface="+mj-lt"/>
              </a:rPr>
              <a:t>There’s a man, and he’s on a hill that also has a telescope on it.   </a:t>
            </a:r>
          </a:p>
          <a:p>
            <a:pPr marL="285695" indent="-285695">
              <a:lnSpc>
                <a:spcPct val="150000"/>
              </a:lnSpc>
              <a:buFont typeface="Arial" panose="020B0604020202020204" pitchFamily="34" charset="0"/>
              <a:buChar char="•"/>
            </a:pPr>
            <a:r>
              <a:rPr lang="en-US" sz="3199" dirty="0">
                <a:solidFill>
                  <a:srgbClr val="0078D7"/>
                </a:solidFill>
                <a:latin typeface="+mj-lt"/>
              </a:rPr>
              <a:t>I’m on a hill, and I saw a man using a telescope.</a:t>
            </a:r>
          </a:p>
        </p:txBody>
      </p:sp>
    </p:spTree>
    <p:extLst>
      <p:ext uri="{BB962C8B-B14F-4D97-AF65-F5344CB8AC3E}">
        <p14:creationId xmlns:p14="http://schemas.microsoft.com/office/powerpoint/2010/main" val="331326342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13561" y="1211586"/>
            <a:ext cx="10971244" cy="5617436"/>
          </a:xfrm>
          <a:prstGeom prst="rect">
            <a:avLst/>
          </a:prstGeom>
        </p:spPr>
        <p:txBody>
          <a:bodyPr wrap="square">
            <a:spAutoFit/>
          </a:bodyPr>
          <a:lstStyle/>
          <a:p>
            <a:r>
              <a:rPr lang="en-US" sz="3199" dirty="0"/>
              <a:t>Think about a bot used to answer customers questions about laptops and accessories.</a:t>
            </a:r>
          </a:p>
          <a:p>
            <a:endParaRPr lang="en-US" sz="3199" dirty="0"/>
          </a:p>
          <a:p>
            <a:pPr marL="285695" indent="-285695">
              <a:lnSpc>
                <a:spcPct val="150000"/>
              </a:lnSpc>
              <a:buFont typeface="Arial" panose="020B0604020202020204" pitchFamily="34" charset="0"/>
              <a:buChar char="•"/>
            </a:pPr>
            <a:r>
              <a:rPr lang="en-US" sz="3199" dirty="0"/>
              <a:t>Has my order number 15489 been shipped yet?</a:t>
            </a:r>
          </a:p>
          <a:p>
            <a:pPr marL="285695" indent="-285695">
              <a:lnSpc>
                <a:spcPct val="150000"/>
              </a:lnSpc>
              <a:buFont typeface="Arial" panose="020B0604020202020204" pitchFamily="34" charset="0"/>
              <a:buChar char="•"/>
            </a:pPr>
            <a:r>
              <a:rPr lang="en-US" sz="3199" dirty="0"/>
              <a:t>How fast is the Surface 3?</a:t>
            </a:r>
          </a:p>
          <a:p>
            <a:pPr marL="285695" indent="-285695">
              <a:lnSpc>
                <a:spcPct val="150000"/>
              </a:lnSpc>
              <a:buFont typeface="Arial" panose="020B0604020202020204" pitchFamily="34" charset="0"/>
              <a:buChar char="•"/>
            </a:pPr>
            <a:r>
              <a:rPr lang="en-US" sz="3199" dirty="0"/>
              <a:t>Do you sell Acer Laptops and drives?</a:t>
            </a:r>
          </a:p>
          <a:p>
            <a:pPr marL="285695" indent="-285695">
              <a:lnSpc>
                <a:spcPct val="150000"/>
              </a:lnSpc>
              <a:buFont typeface="Arial" panose="020B0604020202020204" pitchFamily="34" charset="0"/>
              <a:buChar char="•"/>
            </a:pPr>
            <a:r>
              <a:rPr lang="en-US" sz="3199" dirty="0"/>
              <a:t>What kind of a display is on Surface 4</a:t>
            </a:r>
          </a:p>
          <a:p>
            <a:endParaRPr lang="en-US" sz="3199" dirty="0"/>
          </a:p>
          <a:p>
            <a:endParaRPr lang="en-US" sz="3199" dirty="0"/>
          </a:p>
        </p:txBody>
      </p:sp>
    </p:spTree>
    <p:extLst>
      <p:ext uri="{BB962C8B-B14F-4D97-AF65-F5344CB8AC3E}">
        <p14:creationId xmlns:p14="http://schemas.microsoft.com/office/powerpoint/2010/main" val="4013225179"/>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Lui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9291" y="35623"/>
            <a:ext cx="11809325" cy="7054243"/>
          </a:xfrm>
          <a:prstGeom prst="rect">
            <a:avLst/>
          </a:prstGeom>
        </p:spPr>
      </p:pic>
    </p:spTree>
    <p:extLst>
      <p:ext uri="{BB962C8B-B14F-4D97-AF65-F5344CB8AC3E}">
        <p14:creationId xmlns:p14="http://schemas.microsoft.com/office/powerpoint/2010/main" val="41707233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78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otemulato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18291" y="68748"/>
            <a:ext cx="6514176" cy="6713082"/>
          </a:xfrm>
          <a:prstGeom prst="rect">
            <a:avLst/>
          </a:prstGeom>
        </p:spPr>
      </p:pic>
    </p:spTree>
    <p:extLst>
      <p:ext uri="{BB962C8B-B14F-4D97-AF65-F5344CB8AC3E}">
        <p14:creationId xmlns:p14="http://schemas.microsoft.com/office/powerpoint/2010/main" val="37816322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7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pt-BR" dirty="0"/>
              <a:t>New bot developers tend to abuse NLP</a:t>
            </a:r>
            <a:endParaRPr lang="en-US" u="sng" dirty="0"/>
          </a:p>
        </p:txBody>
      </p:sp>
      <p:sp>
        <p:nvSpPr>
          <p:cNvPr id="7" name="TextBox 6"/>
          <p:cNvSpPr txBox="1"/>
          <p:nvPr/>
        </p:nvSpPr>
        <p:spPr>
          <a:xfrm>
            <a:off x="194339" y="1537229"/>
            <a:ext cx="11565155" cy="572464"/>
          </a:xfrm>
          <a:prstGeom prst="rect">
            <a:avLst/>
          </a:prstGeom>
          <a:noFill/>
        </p:spPr>
        <p:txBody>
          <a:bodyPr wrap="square" lIns="182880" tIns="146304" rIns="182880" bIns="146304" rtlCol="0">
            <a:spAutoFit/>
          </a:bodyPr>
          <a:lstStyle/>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1" i="0" u="none" strike="noStrike" kern="0" cap="none" spc="0" normalizeH="0" baseline="0" noProof="0" dirty="0">
                <a:ln>
                  <a:noFill/>
                </a:ln>
                <a:solidFill>
                  <a:srgbClr val="353535"/>
                </a:solidFill>
                <a:effectLst/>
                <a:uLnTx/>
                <a:uFillTx/>
                <a:latin typeface="Segoe UI Light"/>
                <a:ea typeface="+mn-ea"/>
                <a:cs typeface="+mn-cs"/>
              </a:rPr>
              <a:t>A bot with a single dialog using 100 LUIS intents is a </a:t>
            </a:r>
            <a:r>
              <a:rPr kumimoji="0" lang="en-US" sz="2000" b="1" i="0" u="sng" strike="noStrike" kern="0" cap="none" spc="0" normalizeH="0" baseline="0" noProof="0" dirty="0">
                <a:ln>
                  <a:noFill/>
                </a:ln>
                <a:solidFill>
                  <a:srgbClr val="353535"/>
                </a:solidFill>
                <a:effectLst/>
                <a:uLnTx/>
                <a:uFillTx/>
                <a:latin typeface="Segoe UI Light"/>
                <a:ea typeface="+mn-ea"/>
                <a:cs typeface="+mn-cs"/>
              </a:rPr>
              <a:t>bad design</a:t>
            </a:r>
            <a:r>
              <a:rPr kumimoji="0" lang="en-US" sz="2000" b="1" i="0" u="none" strike="noStrike" kern="0" cap="none" spc="0" normalizeH="0" baseline="0" noProof="0" dirty="0">
                <a:ln>
                  <a:noFill/>
                </a:ln>
                <a:solidFill>
                  <a:srgbClr val="353535"/>
                </a:solidFill>
                <a:effectLst/>
                <a:uLnTx/>
                <a:uFillTx/>
                <a:latin typeface="Segoe UI Light"/>
                <a:ea typeface="+mn-ea"/>
                <a:cs typeface="+mn-cs"/>
              </a:rPr>
              <a:t>:</a:t>
            </a:r>
          </a:p>
        </p:txBody>
      </p:sp>
      <p:sp>
        <p:nvSpPr>
          <p:cNvPr id="8" name="Rectangle: Rounded Corners 7"/>
          <p:cNvSpPr/>
          <p:nvPr/>
        </p:nvSpPr>
        <p:spPr>
          <a:xfrm>
            <a:off x="841016" y="3236200"/>
            <a:ext cx="3447942" cy="822155"/>
          </a:xfrm>
          <a:prstGeom prst="roundRect">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Light"/>
                <a:ea typeface="Times New Roman" panose="02020603050405020304" pitchFamily="18" charset="0"/>
                <a:cs typeface="Times New Roman" panose="02020603050405020304" pitchFamily="18" charset="0"/>
              </a:rPr>
              <a:t>Hello user! How can I help you?</a:t>
            </a:r>
            <a:endParaRPr kumimoji="0" lang="en-US" sz="1600" b="0" i="0" u="none" strike="noStrike" kern="1200" cap="none" spc="0" normalizeH="0" baseline="0" noProof="0" dirty="0">
              <a:ln>
                <a:noFill/>
              </a:ln>
              <a:solidFill>
                <a:srgbClr val="FFFFFF"/>
              </a:solidFill>
              <a:effectLst/>
              <a:uLnTx/>
              <a:uFillTx/>
              <a:latin typeface="Segoe UI Light"/>
              <a:ea typeface="Times New Roman" panose="02020603050405020304" pitchFamily="18" charset="0"/>
              <a:cs typeface="+mn-cs"/>
            </a:endParaRPr>
          </a:p>
        </p:txBody>
      </p:sp>
      <p:cxnSp>
        <p:nvCxnSpPr>
          <p:cNvPr id="9" name="Straight Arrow Connector 8"/>
          <p:cNvCxnSpPr/>
          <p:nvPr/>
        </p:nvCxnSpPr>
        <p:spPr>
          <a:xfrm>
            <a:off x="4483677" y="3470564"/>
            <a:ext cx="2441864" cy="264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7156753" y="2491134"/>
            <a:ext cx="4092625" cy="3570208"/>
          </a:xfrm>
          <a:prstGeom prst="rect">
            <a:avLst/>
          </a:prstGeom>
          <a:noFill/>
        </p:spPr>
        <p:txBody>
          <a:bodyPr wrap="square" lIns="182880" tIns="146304" rIns="182880" bIns="146304" rtlCol="0">
            <a:spAutoFit/>
          </a:bodyPr>
          <a:lstStyle/>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solidFill>
                  <a:srgbClr val="353535"/>
                </a:solidFill>
                <a:effectLst/>
                <a:uLnTx/>
                <a:uFillTx/>
                <a:latin typeface="Segoe UI Light"/>
                <a:ea typeface="+mn-ea"/>
                <a:cs typeface="+mn-cs"/>
              </a:rPr>
              <a:t>One question</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solidFill>
                  <a:srgbClr val="353535"/>
                </a:solidFill>
                <a:effectLst/>
                <a:uLnTx/>
                <a:uFillTx/>
                <a:latin typeface="Segoe UI Light"/>
                <a:ea typeface="+mn-ea"/>
                <a:cs typeface="+mn-cs"/>
              </a:rPr>
              <a:t>100 LUIS intents, * 100 different utterances per intent = 10000 different things users may say (plus the other 90000 possibilities you didn’t predict)</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solidFill>
                  <a:srgbClr val="353535"/>
                </a:solidFill>
                <a:effectLst/>
                <a:uLnTx/>
                <a:uFillTx/>
                <a:latin typeface="Segoe UI Light"/>
                <a:ea typeface="+mn-ea"/>
                <a:cs typeface="+mn-cs"/>
              </a:rPr>
              <a:t>100 different things your bot can do</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solidFill>
                  <a:srgbClr val="353535"/>
                </a:solidFill>
                <a:effectLst/>
                <a:uLnTx/>
                <a:uFillTx/>
                <a:latin typeface="Segoe UI Light"/>
                <a:ea typeface="+mn-ea"/>
                <a:cs typeface="+mn-cs"/>
              </a:rPr>
              <a:t>Users will only guess 3 or so </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solidFill>
                  <a:srgbClr val="353535"/>
                </a:solidFill>
                <a:effectLst/>
                <a:uLnTx/>
                <a:uFillTx/>
                <a:latin typeface="Segoe UI Light"/>
                <a:ea typeface="+mn-ea"/>
                <a:cs typeface="+mn-cs"/>
              </a:rPr>
              <a:t>So you just wasted 97% of your code</a:t>
            </a:r>
            <a:endParaRPr kumimoji="0" lang="en-US" sz="1600" b="0" i="0" u="none" strike="noStrike" kern="0" cap="none" spc="0" normalizeH="0" baseline="0" noProof="0" dirty="0">
              <a:ln>
                <a:noFill/>
              </a:ln>
              <a:solidFill>
                <a:srgbClr val="353535"/>
              </a:solidFill>
              <a:effectLst/>
              <a:uLnTx/>
              <a:uFillTx/>
              <a:latin typeface="Segoe UI Light"/>
              <a:ea typeface="+mn-ea"/>
              <a:cs typeface="+mn-cs"/>
            </a:endParaRPr>
          </a:p>
        </p:txBody>
      </p:sp>
      <p:sp>
        <p:nvSpPr>
          <p:cNvPr id="11" name="Double Bracket 10"/>
          <p:cNvSpPr/>
          <p:nvPr/>
        </p:nvSpPr>
        <p:spPr>
          <a:xfrm>
            <a:off x="7078807" y="2415823"/>
            <a:ext cx="4170571" cy="4088717"/>
          </a:xfrm>
          <a:prstGeom prst="bracketPair">
            <a:avLst/>
          </a:prstGeom>
          <a:ln>
            <a:headEnd type="none"/>
            <a:tailEnd type="none"/>
          </a:ln>
        </p:spPr>
        <p:style>
          <a:lnRef idx="1">
            <a:schemeClr val="dk1"/>
          </a:lnRef>
          <a:fillRef idx="0">
            <a:schemeClr val="dk1"/>
          </a:fillRef>
          <a:effectRef idx="0">
            <a:schemeClr val="dk1"/>
          </a:effectRef>
          <a:fontRef idx="minor">
            <a:schemeClr val="tx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Light"/>
              <a:ea typeface="+mn-ea"/>
              <a:cs typeface="+mn-cs"/>
            </a:endParaRPr>
          </a:p>
        </p:txBody>
      </p:sp>
    </p:spTree>
    <p:extLst>
      <p:ext uri="{BB962C8B-B14F-4D97-AF65-F5344CB8AC3E}">
        <p14:creationId xmlns:p14="http://schemas.microsoft.com/office/powerpoint/2010/main" val="1413893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9584" y="3312597"/>
            <a:ext cx="3277307" cy="923330"/>
          </a:xfrm>
          <a:prstGeom prst="rect">
            <a:avLst/>
          </a:prstGeom>
        </p:spPr>
        <p:txBody>
          <a:bodyPr wrap="none">
            <a:spAutoFit/>
          </a:bodyPr>
          <a:lstStyle/>
          <a:p>
            <a:r>
              <a:rPr lang="en-US" dirty="0"/>
              <a:t>Bots of today (show examples)</a:t>
            </a:r>
          </a:p>
          <a:p>
            <a:endParaRPr lang="en-US" dirty="0"/>
          </a:p>
          <a:p>
            <a:r>
              <a:rPr lang="en-US" dirty="0">
                <a:hlinkClick r:id="rId3"/>
              </a:rPr>
              <a:t>https://www.botpages.com/</a:t>
            </a:r>
            <a:r>
              <a:rPr lang="en-US" dirty="0"/>
              <a:t> </a:t>
            </a:r>
          </a:p>
        </p:txBody>
      </p:sp>
      <p:pic>
        <p:nvPicPr>
          <p:cNvPr id="3" name="Picture 2"/>
          <p:cNvPicPr>
            <a:picLocks noChangeAspect="1"/>
          </p:cNvPicPr>
          <p:nvPr/>
        </p:nvPicPr>
        <p:blipFill>
          <a:blip r:embed="rId4"/>
          <a:stretch>
            <a:fillRect/>
          </a:stretch>
        </p:blipFill>
        <p:spPr>
          <a:xfrm>
            <a:off x="95023" y="1287462"/>
            <a:ext cx="12246465" cy="3810011"/>
          </a:xfrm>
          <a:prstGeom prst="rect">
            <a:avLst/>
          </a:prstGeom>
        </p:spPr>
      </p:pic>
      <p:sp>
        <p:nvSpPr>
          <p:cNvPr id="4" name="Rectangle 3"/>
          <p:cNvSpPr/>
          <p:nvPr/>
        </p:nvSpPr>
        <p:spPr bwMode="auto">
          <a:xfrm>
            <a:off x="3017837" y="1287462"/>
            <a:ext cx="228600" cy="3810011"/>
          </a:xfrm>
          <a:prstGeom prst="rect">
            <a:avLst/>
          </a:prstGeom>
          <a:solidFill>
            <a:schemeClr val="bg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Rectangle 4"/>
          <p:cNvSpPr/>
          <p:nvPr/>
        </p:nvSpPr>
        <p:spPr bwMode="auto">
          <a:xfrm>
            <a:off x="6103937" y="1262959"/>
            <a:ext cx="228600" cy="3810011"/>
          </a:xfrm>
          <a:prstGeom prst="rect">
            <a:avLst/>
          </a:prstGeom>
          <a:solidFill>
            <a:schemeClr val="bg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 name="Rectangle 5"/>
          <p:cNvSpPr/>
          <p:nvPr/>
        </p:nvSpPr>
        <p:spPr bwMode="auto">
          <a:xfrm>
            <a:off x="9175490" y="1262958"/>
            <a:ext cx="228600" cy="3810011"/>
          </a:xfrm>
          <a:prstGeom prst="rect">
            <a:avLst/>
          </a:prstGeom>
          <a:solidFill>
            <a:schemeClr val="bg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214952380"/>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Users never say things the way you expect</a:t>
            </a:r>
          </a:p>
        </p:txBody>
      </p:sp>
      <p:pic>
        <p:nvPicPr>
          <p:cNvPr id="5" name="Picture 4"/>
          <p:cNvPicPr>
            <a:picLocks noChangeAspect="1"/>
          </p:cNvPicPr>
          <p:nvPr/>
        </p:nvPicPr>
        <p:blipFill>
          <a:blip r:embed="rId3"/>
          <a:stretch>
            <a:fillRect/>
          </a:stretch>
        </p:blipFill>
        <p:spPr>
          <a:xfrm>
            <a:off x="355981" y="1820862"/>
            <a:ext cx="11417347" cy="2971800"/>
          </a:xfrm>
          <a:prstGeom prst="rect">
            <a:avLst/>
          </a:prstGeom>
        </p:spPr>
      </p:pic>
      <p:sp>
        <p:nvSpPr>
          <p:cNvPr id="7" name="Text Placeholder 5"/>
          <p:cNvSpPr>
            <a:spLocks noGrp="1"/>
          </p:cNvSpPr>
          <p:nvPr>
            <p:ph type="body" sz="quarter" idx="10"/>
          </p:nvPr>
        </p:nvSpPr>
        <p:spPr>
          <a:xfrm>
            <a:off x="341740" y="5410483"/>
            <a:ext cx="11887200" cy="572464"/>
          </a:xfrm>
        </p:spPr>
        <p:txBody>
          <a:bodyPr/>
          <a:lstStyle/>
          <a:p>
            <a:r>
              <a:rPr lang="pt-BR" sz="2800" dirty="0"/>
              <a:t>As you model your NLP, make sure you’re being realistic</a:t>
            </a:r>
            <a:endParaRPr lang="en-US" sz="2800" dirty="0"/>
          </a:p>
        </p:txBody>
      </p:sp>
    </p:spTree>
    <p:extLst>
      <p:ext uri="{BB962C8B-B14F-4D97-AF65-F5344CB8AC3E}">
        <p14:creationId xmlns:p14="http://schemas.microsoft.com/office/powerpoint/2010/main" val="1365153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pt-BR" dirty="0"/>
              <a:t>New bot developers tend to abuse NLP</a:t>
            </a:r>
            <a:endParaRPr lang="en-US" u="sng" dirty="0"/>
          </a:p>
        </p:txBody>
      </p:sp>
      <p:sp>
        <p:nvSpPr>
          <p:cNvPr id="7" name="TextBox 6"/>
          <p:cNvSpPr txBox="1"/>
          <p:nvPr/>
        </p:nvSpPr>
        <p:spPr>
          <a:xfrm>
            <a:off x="194339" y="1537229"/>
            <a:ext cx="11565155" cy="572464"/>
          </a:xfrm>
          <a:prstGeom prst="rect">
            <a:avLst/>
          </a:prstGeom>
          <a:noFill/>
        </p:spPr>
        <p:txBody>
          <a:bodyPr wrap="square" lIns="182880" tIns="146304" rIns="182880" bIns="146304" rtlCol="0">
            <a:spAutoFit/>
          </a:bodyPr>
          <a:lstStyle/>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1" i="0" u="none" strike="noStrike" kern="0" cap="none" spc="0" normalizeH="0" baseline="0" noProof="0" dirty="0">
                <a:ln>
                  <a:noFill/>
                </a:ln>
                <a:solidFill>
                  <a:srgbClr val="353535"/>
                </a:solidFill>
                <a:effectLst/>
                <a:uLnTx/>
                <a:uFillTx/>
                <a:latin typeface="Segoe UI Light"/>
                <a:ea typeface="+mn-ea"/>
                <a:cs typeface="+mn-cs"/>
              </a:rPr>
              <a:t>So instead:</a:t>
            </a:r>
          </a:p>
        </p:txBody>
      </p:sp>
      <p:sp>
        <p:nvSpPr>
          <p:cNvPr id="28" name="Rectangle: Rounded Corners 27"/>
          <p:cNvSpPr/>
          <p:nvPr/>
        </p:nvSpPr>
        <p:spPr>
          <a:xfrm>
            <a:off x="1874837" y="2201862"/>
            <a:ext cx="2283693" cy="2063865"/>
          </a:xfrm>
          <a:prstGeom prst="roundRect">
            <a:avLst/>
          </a:prstGeom>
          <a:solidFill>
            <a:srgbClr val="F0F4F8"/>
          </a:solidFill>
          <a:ln w="12700" cap="flat" cmpd="sng" algn="ctr">
            <a:noFill/>
            <a:prstDash val="solid"/>
            <a:miter lim="800000"/>
          </a:ln>
          <a:effectLst/>
        </p:spPr>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Segoe UI Light"/>
                <a:ea typeface="+mn-ea"/>
                <a:cs typeface="+mn-cs"/>
              </a:rPr>
              <a:t>Hello user! How can I help you?</a:t>
            </a:r>
          </a:p>
        </p:txBody>
      </p:sp>
      <p:sp>
        <p:nvSpPr>
          <p:cNvPr id="29" name="Flowchart: Terminator 28"/>
          <p:cNvSpPr/>
          <p:nvPr/>
        </p:nvSpPr>
        <p:spPr>
          <a:xfrm>
            <a:off x="1955051" y="29890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Events</a:t>
            </a:r>
          </a:p>
        </p:txBody>
      </p:sp>
      <p:sp>
        <p:nvSpPr>
          <p:cNvPr id="30" name="Flowchart: Terminator 29"/>
          <p:cNvSpPr/>
          <p:nvPr/>
        </p:nvSpPr>
        <p:spPr>
          <a:xfrm>
            <a:off x="1955051" y="34127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Stages</a:t>
            </a:r>
          </a:p>
        </p:txBody>
      </p:sp>
      <p:sp>
        <p:nvSpPr>
          <p:cNvPr id="31" name="Flowchart: Terminator 30"/>
          <p:cNvSpPr/>
          <p:nvPr/>
        </p:nvSpPr>
        <p:spPr>
          <a:xfrm>
            <a:off x="1955051" y="383656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Amenities</a:t>
            </a:r>
          </a:p>
        </p:txBody>
      </p:sp>
      <p:sp>
        <p:nvSpPr>
          <p:cNvPr id="32" name="Rectangle: Rounded Corners 31"/>
          <p:cNvSpPr/>
          <p:nvPr/>
        </p:nvSpPr>
        <p:spPr>
          <a:xfrm>
            <a:off x="4742809" y="2201861"/>
            <a:ext cx="2283693" cy="3542710"/>
          </a:xfrm>
          <a:prstGeom prst="roundRect">
            <a:avLst/>
          </a:prstGeom>
          <a:solidFill>
            <a:srgbClr val="F0F4F8"/>
          </a:solidFill>
          <a:ln w="12700" cap="flat" cmpd="sng" algn="ctr">
            <a:noFill/>
            <a:prstDash val="solid"/>
            <a:miter lim="800000"/>
          </a:ln>
          <a:effectLst/>
        </p:spPr>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Segoe UI Light"/>
                <a:ea typeface="+mn-ea"/>
                <a:cs typeface="+mn-cs"/>
              </a:rPr>
              <a:t>What events are you interested in?</a:t>
            </a:r>
          </a:p>
        </p:txBody>
      </p:sp>
      <p:sp>
        <p:nvSpPr>
          <p:cNvPr id="33" name="Flowchart: Terminator 32"/>
          <p:cNvSpPr/>
          <p:nvPr/>
        </p:nvSpPr>
        <p:spPr>
          <a:xfrm>
            <a:off x="4845006" y="29890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Music</a:t>
            </a:r>
          </a:p>
        </p:txBody>
      </p:sp>
      <p:sp>
        <p:nvSpPr>
          <p:cNvPr id="34" name="Flowchart: Terminator 33"/>
          <p:cNvSpPr/>
          <p:nvPr/>
        </p:nvSpPr>
        <p:spPr>
          <a:xfrm>
            <a:off x="4845006" y="34127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Comedy</a:t>
            </a:r>
          </a:p>
        </p:txBody>
      </p:sp>
      <p:sp>
        <p:nvSpPr>
          <p:cNvPr id="35" name="Flowchart: Terminator 34"/>
          <p:cNvSpPr/>
          <p:nvPr/>
        </p:nvSpPr>
        <p:spPr>
          <a:xfrm>
            <a:off x="4845006" y="383656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Film</a:t>
            </a:r>
          </a:p>
        </p:txBody>
      </p:sp>
      <p:sp>
        <p:nvSpPr>
          <p:cNvPr id="36" name="Flowchart: Terminator 35"/>
          <p:cNvSpPr/>
          <p:nvPr/>
        </p:nvSpPr>
        <p:spPr>
          <a:xfrm>
            <a:off x="4845004" y="426033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Laser Dome</a:t>
            </a:r>
          </a:p>
        </p:txBody>
      </p:sp>
      <p:sp>
        <p:nvSpPr>
          <p:cNvPr id="37" name="Flowchart: Terminator 36"/>
          <p:cNvSpPr/>
          <p:nvPr/>
        </p:nvSpPr>
        <p:spPr>
          <a:xfrm>
            <a:off x="4845003" y="46841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Spectacles</a:t>
            </a:r>
          </a:p>
        </p:txBody>
      </p:sp>
      <p:sp>
        <p:nvSpPr>
          <p:cNvPr id="38" name="Flowchart: Terminator 37"/>
          <p:cNvSpPr/>
          <p:nvPr/>
        </p:nvSpPr>
        <p:spPr>
          <a:xfrm>
            <a:off x="4845002" y="51078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Theater</a:t>
            </a:r>
          </a:p>
        </p:txBody>
      </p:sp>
      <p:cxnSp>
        <p:nvCxnSpPr>
          <p:cNvPr id="39" name="Straight Arrow Connector 38"/>
          <p:cNvCxnSpPr/>
          <p:nvPr/>
        </p:nvCxnSpPr>
        <p:spPr>
          <a:xfrm>
            <a:off x="4158530" y="3137156"/>
            <a:ext cx="603956" cy="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40" name="Rectangle: Rounded Corners 39"/>
          <p:cNvSpPr/>
          <p:nvPr/>
        </p:nvSpPr>
        <p:spPr>
          <a:xfrm>
            <a:off x="7960142" y="2224481"/>
            <a:ext cx="2283693" cy="1612082"/>
          </a:xfrm>
          <a:prstGeom prst="roundRect">
            <a:avLst/>
          </a:prstGeom>
          <a:solidFill>
            <a:srgbClr val="F0F4F8"/>
          </a:solidFill>
          <a:ln w="12700" cap="flat" cmpd="sng" algn="ctr">
            <a:noFill/>
            <a:prstDash val="solid"/>
            <a:miter lim="800000"/>
          </a:ln>
          <a:effectLst/>
        </p:spPr>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Segoe UI Light"/>
                <a:ea typeface="+mn-ea"/>
                <a:cs typeface="+mn-cs"/>
              </a:rPr>
              <a:t>What music would you like? (by the way, next time you could just type “I’m looking for a song named </a:t>
            </a:r>
            <a:r>
              <a:rPr kumimoji="0" lang="en-US" sz="1400" b="0" i="0" u="none" strike="noStrike" kern="0" cap="none" spc="0" normalizeH="0" baseline="0" noProof="0" dirty="0" err="1">
                <a:ln>
                  <a:noFill/>
                </a:ln>
                <a:solidFill>
                  <a:prstClr val="black"/>
                </a:solidFill>
                <a:effectLst/>
                <a:uLnTx/>
                <a:uFillTx/>
                <a:latin typeface="Segoe UI Light"/>
                <a:ea typeface="+mn-ea"/>
                <a:cs typeface="+mn-cs"/>
              </a:rPr>
              <a:t>xyz</a:t>
            </a:r>
            <a:r>
              <a:rPr kumimoji="0" lang="en-US" sz="1400" b="0" i="0" u="none" strike="noStrike" kern="0" cap="none" spc="0" normalizeH="0" baseline="0" noProof="0" dirty="0">
                <a:ln>
                  <a:noFill/>
                </a:ln>
                <a:solidFill>
                  <a:prstClr val="black"/>
                </a:solidFill>
                <a:effectLst/>
                <a:uLnTx/>
                <a:uFillTx/>
                <a:latin typeface="Segoe UI Light"/>
                <a:ea typeface="+mn-ea"/>
                <a:cs typeface="+mn-cs"/>
              </a:rPr>
              <a:t>” and I will know what to do)</a:t>
            </a:r>
          </a:p>
        </p:txBody>
      </p:sp>
      <p:cxnSp>
        <p:nvCxnSpPr>
          <p:cNvPr id="41" name="Straight Arrow Connector 40"/>
          <p:cNvCxnSpPr/>
          <p:nvPr/>
        </p:nvCxnSpPr>
        <p:spPr>
          <a:xfrm>
            <a:off x="7026502" y="3137156"/>
            <a:ext cx="933640" cy="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42" name="TextBox 41"/>
          <p:cNvSpPr txBox="1"/>
          <p:nvPr/>
        </p:nvSpPr>
        <p:spPr>
          <a:xfrm>
            <a:off x="22591" y="5260275"/>
            <a:ext cx="12009437" cy="1446550"/>
          </a:xfrm>
          <a:prstGeom prst="rect">
            <a:avLst/>
          </a:prstGeom>
          <a:noFill/>
        </p:spPr>
        <p:txBody>
          <a:bodyPr wrap="square" lIns="182880" tIns="146304" rIns="182880" bIns="146304" rtlCol="0">
            <a:spAutoFit/>
          </a:bodyPr>
          <a:lstStyle/>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353535"/>
                </a:solidFill>
                <a:effectLst/>
                <a:uLnTx/>
                <a:uFillTx/>
                <a:latin typeface="Segoe UI Light"/>
                <a:ea typeface="+mn-ea"/>
                <a:cs typeface="+mn-cs"/>
              </a:rPr>
              <a:t>Guide the user</a:t>
            </a: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353535"/>
                </a:solidFill>
                <a:effectLst/>
                <a:uLnTx/>
                <a:uFillTx/>
                <a:latin typeface="Segoe UI Light"/>
                <a:ea typeface="+mn-ea"/>
                <a:cs typeface="+mn-cs"/>
              </a:rPr>
              <a:t>Save time</a:t>
            </a: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353535"/>
                </a:solidFill>
                <a:effectLst/>
                <a:uLnTx/>
                <a:uFillTx/>
                <a:latin typeface="Segoe UI Light"/>
                <a:ea typeface="+mn-ea"/>
                <a:cs typeface="+mn-cs"/>
              </a:rPr>
              <a:t>Help the user </a:t>
            </a:r>
            <a:r>
              <a:rPr kumimoji="0" lang="en-US" sz="2400" b="0" i="0" u="sng" strike="noStrike" kern="0" cap="none" spc="0" normalizeH="0" baseline="0" noProof="0" dirty="0">
                <a:ln>
                  <a:noFill/>
                </a:ln>
                <a:solidFill>
                  <a:srgbClr val="353535"/>
                </a:solidFill>
                <a:effectLst/>
                <a:uLnTx/>
                <a:uFillTx/>
                <a:latin typeface="Segoe UI Light"/>
                <a:ea typeface="+mn-ea"/>
                <a:cs typeface="+mn-cs"/>
              </a:rPr>
              <a:t>discover</a:t>
            </a:r>
            <a:r>
              <a:rPr kumimoji="0" lang="en-US" sz="2400" b="0" i="0" u="none" strike="noStrike" kern="0" cap="none" spc="0" normalizeH="0" baseline="0" noProof="0" dirty="0">
                <a:ln>
                  <a:noFill/>
                </a:ln>
                <a:solidFill>
                  <a:srgbClr val="353535"/>
                </a:solidFill>
                <a:effectLst/>
                <a:uLnTx/>
                <a:uFillTx/>
                <a:latin typeface="Segoe UI Light"/>
                <a:ea typeface="+mn-ea"/>
                <a:cs typeface="+mn-cs"/>
              </a:rPr>
              <a:t> what your bot can do</a:t>
            </a:r>
          </a:p>
        </p:txBody>
      </p:sp>
    </p:spTree>
    <p:extLst>
      <p:ext uri="{BB962C8B-B14F-4D97-AF65-F5344CB8AC3E}">
        <p14:creationId xmlns:p14="http://schemas.microsoft.com/office/powerpoint/2010/main" val="4104087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1" y="1212850"/>
            <a:ext cx="12436475" cy="1098762"/>
          </a:xfrm>
        </p:spPr>
        <p:txBody>
          <a:bodyPr/>
          <a:lstStyle/>
          <a:p>
            <a:pPr marL="0" indent="0" algn="ctr">
              <a:buNone/>
            </a:pPr>
            <a:r>
              <a:rPr lang="en-US" sz="6600" b="1" dirty="0">
                <a:solidFill>
                  <a:srgbClr val="FFFFFF"/>
                </a:solidFill>
              </a:rPr>
              <a:t>Directed or Non-Directed</a:t>
            </a:r>
          </a:p>
        </p:txBody>
      </p:sp>
      <p:pic>
        <p:nvPicPr>
          <p:cNvPr id="7" name="Picture 6"/>
          <p:cNvPicPr>
            <a:picLocks noChangeAspect="1"/>
          </p:cNvPicPr>
          <p:nvPr/>
        </p:nvPicPr>
        <p:blipFill>
          <a:blip r:embed="rId2"/>
          <a:stretch>
            <a:fillRect/>
          </a:stretch>
        </p:blipFill>
        <p:spPr>
          <a:xfrm>
            <a:off x="4389437" y="3878262"/>
            <a:ext cx="4038600" cy="3185874"/>
          </a:xfrm>
          <a:prstGeom prst="rect">
            <a:avLst/>
          </a:prstGeom>
        </p:spPr>
      </p:pic>
    </p:spTree>
    <p:extLst>
      <p:ext uri="{BB962C8B-B14F-4D97-AF65-F5344CB8AC3E}">
        <p14:creationId xmlns:p14="http://schemas.microsoft.com/office/powerpoint/2010/main" val="2496061995"/>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p:cNvCxnSpPr>
            <a:cxnSpLocks/>
          </p:cNvCxnSpPr>
          <p:nvPr/>
        </p:nvCxnSpPr>
        <p:spPr>
          <a:xfrm>
            <a:off x="1036637" y="3421062"/>
            <a:ext cx="10287000" cy="0"/>
          </a:xfrm>
          <a:prstGeom prst="straightConnector1">
            <a:avLst/>
          </a:prstGeom>
          <a:ln w="76200">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 name="Oval 4"/>
          <p:cNvSpPr/>
          <p:nvPr/>
        </p:nvSpPr>
        <p:spPr bwMode="auto">
          <a:xfrm>
            <a:off x="2636837" y="3192462"/>
            <a:ext cx="457200" cy="457200"/>
          </a:xfrm>
          <a:prstGeom prst="ellips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731837" y="2201862"/>
            <a:ext cx="151060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Directed</a:t>
            </a:r>
          </a:p>
        </p:txBody>
      </p:sp>
      <p:sp>
        <p:nvSpPr>
          <p:cNvPr id="7" name="TextBox 6"/>
          <p:cNvSpPr txBox="1"/>
          <p:nvPr/>
        </p:nvSpPr>
        <p:spPr>
          <a:xfrm>
            <a:off x="9571037" y="2049462"/>
            <a:ext cx="230569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Non -Directed</a:t>
            </a:r>
          </a:p>
        </p:txBody>
      </p:sp>
      <p:pic>
        <p:nvPicPr>
          <p:cNvPr id="10" name="Picture 9"/>
          <p:cNvPicPr>
            <a:picLocks noChangeAspect="1"/>
          </p:cNvPicPr>
          <p:nvPr/>
        </p:nvPicPr>
        <p:blipFill>
          <a:blip r:embed="rId2"/>
          <a:stretch>
            <a:fillRect/>
          </a:stretch>
        </p:blipFill>
        <p:spPr>
          <a:xfrm>
            <a:off x="4389437" y="3878262"/>
            <a:ext cx="4038600" cy="3185874"/>
          </a:xfrm>
          <a:prstGeom prst="rect">
            <a:avLst/>
          </a:prstGeom>
        </p:spPr>
      </p:pic>
    </p:spTree>
    <p:extLst>
      <p:ext uri="{BB962C8B-B14F-4D97-AF65-F5344CB8AC3E}">
        <p14:creationId xmlns:p14="http://schemas.microsoft.com/office/powerpoint/2010/main" val="3107708982"/>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p:cNvCxnSpPr>
            <a:cxnSpLocks/>
          </p:cNvCxnSpPr>
          <p:nvPr/>
        </p:nvCxnSpPr>
        <p:spPr>
          <a:xfrm>
            <a:off x="1036637" y="3421062"/>
            <a:ext cx="10287000" cy="0"/>
          </a:xfrm>
          <a:prstGeom prst="straightConnector1">
            <a:avLst/>
          </a:prstGeom>
          <a:ln w="76200">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 name="Oval 4"/>
          <p:cNvSpPr/>
          <p:nvPr/>
        </p:nvSpPr>
        <p:spPr bwMode="auto">
          <a:xfrm>
            <a:off x="8580437" y="3192462"/>
            <a:ext cx="457200" cy="457200"/>
          </a:xfrm>
          <a:prstGeom prst="ellips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731837" y="2201862"/>
            <a:ext cx="151060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Directed</a:t>
            </a:r>
          </a:p>
        </p:txBody>
      </p:sp>
      <p:sp>
        <p:nvSpPr>
          <p:cNvPr id="7" name="TextBox 6"/>
          <p:cNvSpPr txBox="1"/>
          <p:nvPr/>
        </p:nvSpPr>
        <p:spPr>
          <a:xfrm>
            <a:off x="9571037" y="2049462"/>
            <a:ext cx="230569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Non -Directed</a:t>
            </a:r>
          </a:p>
        </p:txBody>
      </p:sp>
      <p:pic>
        <p:nvPicPr>
          <p:cNvPr id="10" name="Picture 9"/>
          <p:cNvPicPr>
            <a:picLocks noChangeAspect="1"/>
          </p:cNvPicPr>
          <p:nvPr/>
        </p:nvPicPr>
        <p:blipFill>
          <a:blip r:embed="rId2"/>
          <a:stretch>
            <a:fillRect/>
          </a:stretch>
        </p:blipFill>
        <p:spPr>
          <a:xfrm>
            <a:off x="4389437" y="3878262"/>
            <a:ext cx="4038600" cy="3185874"/>
          </a:xfrm>
          <a:prstGeom prst="rect">
            <a:avLst/>
          </a:prstGeom>
        </p:spPr>
      </p:pic>
    </p:spTree>
    <p:extLst>
      <p:ext uri="{BB962C8B-B14F-4D97-AF65-F5344CB8AC3E}">
        <p14:creationId xmlns:p14="http://schemas.microsoft.com/office/powerpoint/2010/main" val="3181804210"/>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osceles Triangle 1"/>
          <p:cNvSpPr/>
          <p:nvPr/>
        </p:nvSpPr>
        <p:spPr bwMode="auto">
          <a:xfrm rot="10800000">
            <a:off x="1211234" y="2644253"/>
            <a:ext cx="2286000" cy="2667000"/>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Isosceles Triangle 2"/>
          <p:cNvSpPr/>
          <p:nvPr/>
        </p:nvSpPr>
        <p:spPr bwMode="auto">
          <a:xfrm rot="10800000">
            <a:off x="5298021" y="2659062"/>
            <a:ext cx="2286000" cy="2667000"/>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Isosceles Triangle 3"/>
          <p:cNvSpPr/>
          <p:nvPr/>
        </p:nvSpPr>
        <p:spPr bwMode="auto">
          <a:xfrm rot="10800000">
            <a:off x="8879421" y="2690821"/>
            <a:ext cx="2286000" cy="2667000"/>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rot="3713314">
            <a:off x="-322917" y="1681258"/>
            <a:ext cx="3578608"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What is a reserve </a:t>
            </a:r>
            <a:r>
              <a:rPr lang="en-US" sz="2400" dirty="0"/>
              <a:t>price?</a:t>
            </a:r>
          </a:p>
        </p:txBody>
      </p:sp>
      <p:sp>
        <p:nvSpPr>
          <p:cNvPr id="7" name="TextBox 6"/>
          <p:cNvSpPr txBox="1"/>
          <p:nvPr/>
        </p:nvSpPr>
        <p:spPr>
          <a:xfrm>
            <a:off x="922432" y="5460198"/>
            <a:ext cx="2863604"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General Questions</a:t>
            </a:r>
          </a:p>
        </p:txBody>
      </p:sp>
      <p:sp>
        <p:nvSpPr>
          <p:cNvPr id="8" name="TextBox 7"/>
          <p:cNvSpPr txBox="1"/>
          <p:nvPr/>
        </p:nvSpPr>
        <p:spPr>
          <a:xfrm>
            <a:off x="5294013" y="5460198"/>
            <a:ext cx="2416302"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Product Search</a:t>
            </a:r>
          </a:p>
        </p:txBody>
      </p:sp>
      <p:sp>
        <p:nvSpPr>
          <p:cNvPr id="9" name="TextBox 8"/>
          <p:cNvSpPr txBox="1"/>
          <p:nvPr/>
        </p:nvSpPr>
        <p:spPr>
          <a:xfrm>
            <a:off x="8814270" y="5460198"/>
            <a:ext cx="243316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Product Details</a:t>
            </a:r>
          </a:p>
        </p:txBody>
      </p:sp>
      <p:sp>
        <p:nvSpPr>
          <p:cNvPr id="10" name="TextBox 9"/>
          <p:cNvSpPr txBox="1"/>
          <p:nvPr/>
        </p:nvSpPr>
        <p:spPr>
          <a:xfrm rot="3614486">
            <a:off x="317969" y="1660281"/>
            <a:ext cx="3325398"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How can you hel</a:t>
            </a:r>
            <a:r>
              <a:rPr lang="en-US" sz="2400" dirty="0"/>
              <a:t>p me</a:t>
            </a:r>
          </a:p>
        </p:txBody>
      </p:sp>
      <p:sp>
        <p:nvSpPr>
          <p:cNvPr id="11" name="TextBox 10"/>
          <p:cNvSpPr txBox="1"/>
          <p:nvPr/>
        </p:nvSpPr>
        <p:spPr>
          <a:xfrm rot="2743650">
            <a:off x="3463985" y="2061410"/>
            <a:ext cx="3703578"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I'm looking for </a:t>
            </a:r>
            <a:r>
              <a:rPr lang="en-US" sz="2400" dirty="0"/>
              <a:t>cameras</a:t>
            </a:r>
          </a:p>
        </p:txBody>
      </p:sp>
      <p:sp>
        <p:nvSpPr>
          <p:cNvPr id="12" name="TextBox 11"/>
          <p:cNvSpPr txBox="1"/>
          <p:nvPr/>
        </p:nvSpPr>
        <p:spPr>
          <a:xfrm rot="2731867">
            <a:off x="6212074" y="1660281"/>
            <a:ext cx="468570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How long does the batt</a:t>
            </a:r>
            <a:r>
              <a:rPr lang="en-US" sz="2400" dirty="0"/>
              <a:t>ery last?</a:t>
            </a:r>
          </a:p>
        </p:txBody>
      </p:sp>
      <p:sp>
        <p:nvSpPr>
          <p:cNvPr id="13" name="TextBox 12"/>
          <p:cNvSpPr txBox="1"/>
          <p:nvPr/>
        </p:nvSpPr>
        <p:spPr>
          <a:xfrm rot="4391591">
            <a:off x="4718696" y="2517974"/>
            <a:ext cx="3370153"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Show me </a:t>
            </a:r>
            <a:r>
              <a:rPr lang="en-US" sz="2400" dirty="0"/>
              <a:t>some shoes</a:t>
            </a:r>
            <a:r>
              <a:rPr lang="en-US" sz="2400" dirty="0">
                <a:solidFill>
                  <a:srgbClr val="FFFFFF"/>
                </a:solidFill>
              </a:rPr>
              <a:t>.</a:t>
            </a:r>
          </a:p>
        </p:txBody>
      </p:sp>
      <p:sp>
        <p:nvSpPr>
          <p:cNvPr id="14" name="TextBox 13"/>
          <p:cNvSpPr txBox="1"/>
          <p:nvPr/>
        </p:nvSpPr>
        <p:spPr>
          <a:xfrm rot="4437124">
            <a:off x="1138611" y="1071360"/>
            <a:ext cx="2829942"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How do I sign up?</a:t>
            </a:r>
          </a:p>
        </p:txBody>
      </p:sp>
      <p:sp>
        <p:nvSpPr>
          <p:cNvPr id="15" name="TextBox 14"/>
          <p:cNvSpPr txBox="1"/>
          <p:nvPr/>
        </p:nvSpPr>
        <p:spPr>
          <a:xfrm rot="2017657">
            <a:off x="7998515" y="1520977"/>
            <a:ext cx="3234603"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Is there a warrantee?</a:t>
            </a:r>
          </a:p>
        </p:txBody>
      </p:sp>
    </p:spTree>
    <p:extLst>
      <p:ext uri="{BB962C8B-B14F-4D97-AF65-F5344CB8AC3E}">
        <p14:creationId xmlns:p14="http://schemas.microsoft.com/office/powerpoint/2010/main" val="1299852853"/>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Straight Arrow Connector 24"/>
          <p:cNvCxnSpPr>
            <a:endCxn id="5" idx="1"/>
          </p:cNvCxnSpPr>
          <p:nvPr/>
        </p:nvCxnSpPr>
        <p:spPr>
          <a:xfrm>
            <a:off x="2255837" y="2689090"/>
            <a:ext cx="3048000" cy="263697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cxnSpLocks/>
            <a:stCxn id="5" idx="3"/>
          </p:cNvCxnSpPr>
          <p:nvPr/>
        </p:nvCxnSpPr>
        <p:spPr>
          <a:xfrm flipV="1">
            <a:off x="7361237" y="2674616"/>
            <a:ext cx="2598399" cy="265144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795796" y="467721"/>
            <a:ext cx="4968091" cy="904863"/>
          </a:xfrm>
          <a:prstGeom prst="rect">
            <a:avLst/>
          </a:prstGeom>
          <a:noFill/>
        </p:spPr>
        <p:txBody>
          <a:bodyPr wrap="none" lIns="182880" tIns="146304" rIns="182880" bIns="146304" rtlCol="0">
            <a:spAutoFit/>
          </a:bodyPr>
          <a:lstStyle/>
          <a:p>
            <a:pPr>
              <a:lnSpc>
                <a:spcPct val="90000"/>
              </a:lnSpc>
              <a:spcAft>
                <a:spcPts val="600"/>
              </a:spcAft>
            </a:pPr>
            <a:r>
              <a:rPr lang="en-US" sz="4400" dirty="0">
                <a:solidFill>
                  <a:srgbClr val="0078D7"/>
                </a:solidFill>
              </a:rPr>
              <a:t>Intent Recognizers</a:t>
            </a:r>
          </a:p>
        </p:txBody>
      </p:sp>
      <p:sp>
        <p:nvSpPr>
          <p:cNvPr id="5" name="Rectangle 4"/>
          <p:cNvSpPr/>
          <p:nvPr/>
        </p:nvSpPr>
        <p:spPr bwMode="auto">
          <a:xfrm>
            <a:off x="5303837" y="4792662"/>
            <a:ext cx="2057400"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Intent</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Recognizer</a:t>
            </a:r>
          </a:p>
        </p:txBody>
      </p:sp>
      <p:sp>
        <p:nvSpPr>
          <p:cNvPr id="17" name="TextBox 16"/>
          <p:cNvSpPr txBox="1"/>
          <p:nvPr/>
        </p:nvSpPr>
        <p:spPr>
          <a:xfrm>
            <a:off x="2424087" y="3501066"/>
            <a:ext cx="2727350" cy="683264"/>
          </a:xfrm>
          <a:prstGeom prst="rect">
            <a:avLst/>
          </a:prstGeom>
          <a:solidFill>
            <a:schemeClr val="bg1"/>
          </a:solidFill>
        </p:spPr>
        <p:txBody>
          <a:bodyPr wrap="none" lIns="182880" tIns="146304" rIns="182880" bIns="146304" rtlCol="0">
            <a:spAutoFit/>
          </a:bodyPr>
          <a:lstStyle/>
          <a:p>
            <a:pPr>
              <a:lnSpc>
                <a:spcPct val="90000"/>
              </a:lnSpc>
              <a:spcAft>
                <a:spcPts val="600"/>
              </a:spcAft>
            </a:pPr>
            <a:r>
              <a:rPr lang="en-US" sz="2800" dirty="0">
                <a:solidFill>
                  <a:srgbClr val="0078D7"/>
                </a:solidFill>
              </a:rPr>
              <a:t>What they said</a:t>
            </a:r>
          </a:p>
        </p:txBody>
      </p:sp>
      <p:sp>
        <p:nvSpPr>
          <p:cNvPr id="18" name="TextBox 17"/>
          <p:cNvSpPr txBox="1"/>
          <p:nvPr/>
        </p:nvSpPr>
        <p:spPr>
          <a:xfrm>
            <a:off x="7208837" y="3501066"/>
            <a:ext cx="3099246" cy="683264"/>
          </a:xfrm>
          <a:prstGeom prst="rect">
            <a:avLst/>
          </a:prstGeom>
          <a:solidFill>
            <a:schemeClr val="bg1"/>
          </a:solidFill>
        </p:spPr>
        <p:txBody>
          <a:bodyPr wrap="none" lIns="182880" tIns="146304" rIns="182880" bIns="146304" rtlCol="0">
            <a:spAutoFit/>
          </a:bodyPr>
          <a:lstStyle/>
          <a:p>
            <a:pPr>
              <a:lnSpc>
                <a:spcPct val="90000"/>
              </a:lnSpc>
              <a:spcAft>
                <a:spcPts val="600"/>
              </a:spcAft>
            </a:pPr>
            <a:r>
              <a:rPr lang="en-US" sz="2800" dirty="0">
                <a:solidFill>
                  <a:srgbClr val="0078D7"/>
                </a:solidFill>
              </a:rPr>
              <a:t>What they meant</a:t>
            </a:r>
          </a:p>
        </p:txBody>
      </p:sp>
      <p:sp>
        <p:nvSpPr>
          <p:cNvPr id="29" name="TextBox 28"/>
          <p:cNvSpPr txBox="1"/>
          <p:nvPr/>
        </p:nvSpPr>
        <p:spPr>
          <a:xfrm>
            <a:off x="4084637" y="5913439"/>
            <a:ext cx="4834913" cy="683264"/>
          </a:xfrm>
          <a:prstGeom prst="rect">
            <a:avLst/>
          </a:prstGeom>
          <a:solidFill>
            <a:schemeClr val="bg1"/>
          </a:solidFill>
        </p:spPr>
        <p:txBody>
          <a:bodyPr wrap="none" lIns="182880" tIns="146304" rIns="182880" bIns="146304" rtlCol="0">
            <a:spAutoFit/>
          </a:bodyPr>
          <a:lstStyle/>
          <a:p>
            <a:pPr>
              <a:lnSpc>
                <a:spcPct val="90000"/>
              </a:lnSpc>
              <a:spcAft>
                <a:spcPts val="600"/>
              </a:spcAft>
            </a:pPr>
            <a:r>
              <a:rPr lang="en-US" sz="2800" dirty="0">
                <a:solidFill>
                  <a:srgbClr val="0078D7"/>
                </a:solidFill>
              </a:rPr>
              <a:t>Implements IIntent Interface</a:t>
            </a:r>
          </a:p>
        </p:txBody>
      </p:sp>
      <p:pic>
        <p:nvPicPr>
          <p:cNvPr id="13" name="Picture 12"/>
          <p:cNvPicPr>
            <a:picLocks noChangeAspect="1"/>
          </p:cNvPicPr>
          <p:nvPr/>
        </p:nvPicPr>
        <p:blipFill>
          <a:blip r:embed="rId2"/>
          <a:stretch>
            <a:fillRect/>
          </a:stretch>
        </p:blipFill>
        <p:spPr>
          <a:xfrm>
            <a:off x="158648" y="1405229"/>
            <a:ext cx="2080857" cy="1943100"/>
          </a:xfrm>
          <a:prstGeom prst="rect">
            <a:avLst/>
          </a:prstGeom>
        </p:spPr>
      </p:pic>
      <p:pic>
        <p:nvPicPr>
          <p:cNvPr id="11" name="Picture 10"/>
          <p:cNvPicPr>
            <a:picLocks noChangeAspect="1"/>
          </p:cNvPicPr>
          <p:nvPr/>
        </p:nvPicPr>
        <p:blipFill>
          <a:blip r:embed="rId3"/>
          <a:stretch>
            <a:fillRect/>
          </a:stretch>
        </p:blipFill>
        <p:spPr>
          <a:xfrm>
            <a:off x="9875837" y="1378241"/>
            <a:ext cx="2203260" cy="2057400"/>
          </a:xfrm>
          <a:prstGeom prst="rect">
            <a:avLst/>
          </a:prstGeom>
        </p:spPr>
      </p:pic>
      <p:pic>
        <p:nvPicPr>
          <p:cNvPr id="3" name="Graphic 2"/>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790237" y="3047638"/>
            <a:ext cx="365760" cy="329900"/>
          </a:xfrm>
          <a:prstGeom prst="rect">
            <a:avLst/>
          </a:prstGeom>
        </p:spPr>
      </p:pic>
    </p:spTree>
    <p:extLst>
      <p:ext uri="{BB962C8B-B14F-4D97-AF65-F5344CB8AC3E}">
        <p14:creationId xmlns:p14="http://schemas.microsoft.com/office/powerpoint/2010/main" val="1510124606"/>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mspoweruser.com/wp-content/uploads/2017/03/Qna-Maker-Microsoft-Smal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437" y="68262"/>
            <a:ext cx="11125200" cy="67086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3339747"/>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200275" y="2963863"/>
            <a:ext cx="10236200" cy="917575"/>
          </a:xfrm>
        </p:spPr>
        <p:txBody>
          <a:bodyPr/>
          <a:lstStyle/>
          <a:p>
            <a:r>
              <a:rPr lang="en-US" sz="6000" dirty="0"/>
              <a:t>The Bot Framework</a:t>
            </a:r>
          </a:p>
        </p:txBody>
      </p:sp>
      <p:pic>
        <p:nvPicPr>
          <p:cNvPr id="5" name="Picture 4"/>
          <p:cNvPicPr>
            <a:picLocks noChangeAspect="1"/>
          </p:cNvPicPr>
          <p:nvPr/>
        </p:nvPicPr>
        <p:blipFill>
          <a:blip r:embed="rId2"/>
          <a:stretch>
            <a:fillRect/>
          </a:stretch>
        </p:blipFill>
        <p:spPr>
          <a:xfrm>
            <a:off x="9342437" y="2354262"/>
            <a:ext cx="2203260" cy="2057400"/>
          </a:xfrm>
          <a:prstGeom prst="rect">
            <a:avLst/>
          </a:prstGeom>
        </p:spPr>
      </p:pic>
      <p:pic>
        <p:nvPicPr>
          <p:cNvPr id="6" name="Graphic 5"/>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56837" y="4023659"/>
            <a:ext cx="365760" cy="329900"/>
          </a:xfrm>
          <a:prstGeom prst="rect">
            <a:avLst/>
          </a:prstGeom>
        </p:spPr>
      </p:pic>
    </p:spTree>
    <p:extLst>
      <p:ext uri="{BB962C8B-B14F-4D97-AF65-F5344CB8AC3E}">
        <p14:creationId xmlns:p14="http://schemas.microsoft.com/office/powerpoint/2010/main" val="133605733"/>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1026" name="Picture 2" descr="https://camo.githubusercontent.com/80b5b361476d7ee5154dd92d731d1f82d4443967/687474703a2f2f646f63732e626f746672616d65776f726b2e636f6d2f656e2d75732f696d616765732f6661712d6f766572766965772f626f746672616d65776f726b5f6f766572766965775f6a756c792e706e6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436" y="68262"/>
            <a:ext cx="12056533" cy="678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108350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p:cNvSpPr txBox="1">
            <a:spLocks/>
          </p:cNvSpPr>
          <p:nvPr/>
        </p:nvSpPr>
        <p:spPr>
          <a:xfrm>
            <a:off x="274637" y="1973262"/>
            <a:ext cx="11394200" cy="2590800"/>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ctr" defTabSz="932742" rtl="0" eaLnBrk="1" fontAlgn="auto" latinLnBrk="0" hangingPunct="1">
              <a:lnSpc>
                <a:spcPct val="90000"/>
              </a:lnSpc>
              <a:spcBef>
                <a:spcPct val="0"/>
              </a:spcBef>
              <a:spcAft>
                <a:spcPts val="0"/>
              </a:spcAft>
              <a:buClrTx/>
              <a:buSzTx/>
              <a:buFontTx/>
              <a:buNone/>
              <a:tabLst/>
              <a:defRPr/>
            </a:pPr>
            <a:r>
              <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rPr>
              <a:t>Why </a:t>
            </a:r>
            <a:r>
              <a:rPr kumimoji="0" lang="pt-BR" sz="3600" b="1" i="0" u="none" strike="noStrike" kern="1200" cap="none" spc="-102" normalizeH="0" baseline="0" noProof="0" dirty="0">
                <a:ln w="3175">
                  <a:noFill/>
                </a:ln>
                <a:solidFill>
                  <a:srgbClr val="FFFF00"/>
                </a:solidFill>
                <a:effectLst/>
                <a:uLnTx/>
                <a:uFillTx/>
                <a:latin typeface="Segoe UI Light"/>
                <a:ea typeface="+mn-ea"/>
                <a:cs typeface="Segoe UI" pitchFamily="34" charset="0"/>
              </a:rPr>
              <a:t>Bots</a:t>
            </a:r>
            <a:r>
              <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rPr>
              <a:t> are like </a:t>
            </a:r>
            <a:r>
              <a:rPr kumimoji="0" lang="pt-BR" sz="3600" b="1" i="0" u="none" strike="noStrike" kern="1200" cap="none" spc="-102" normalizeH="0" baseline="0" noProof="0" dirty="0">
                <a:ln w="3175">
                  <a:noFill/>
                </a:ln>
                <a:solidFill>
                  <a:srgbClr val="FF8C00"/>
                </a:solidFill>
                <a:effectLst/>
                <a:uLnTx/>
                <a:uFillTx/>
                <a:latin typeface="Segoe UI Light"/>
                <a:ea typeface="+mn-ea"/>
                <a:cs typeface="Segoe UI" pitchFamily="34" charset="0"/>
              </a:rPr>
              <a:t>text based Adventure Games</a:t>
            </a: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en-US" sz="28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17748212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lowchart: Process 8"/>
          <p:cNvSpPr/>
          <p:nvPr/>
        </p:nvSpPr>
        <p:spPr bwMode="auto">
          <a:xfrm>
            <a:off x="649048" y="2954157"/>
            <a:ext cx="2141771" cy="984558"/>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Your bot code</a:t>
            </a:r>
          </a:p>
        </p:txBody>
      </p:sp>
      <p:sp>
        <p:nvSpPr>
          <p:cNvPr id="4" name="Rectangle 3"/>
          <p:cNvSpPr/>
          <p:nvPr/>
        </p:nvSpPr>
        <p:spPr>
          <a:xfrm>
            <a:off x="4045280" y="4958173"/>
            <a:ext cx="4901795" cy="1697259"/>
          </a:xfrm>
          <a:prstGeom prst="rect">
            <a:avLst/>
          </a:prstGeom>
          <a:solidFill>
            <a:schemeClr val="bg1">
              <a:lumMod val="95000"/>
            </a:schemeClr>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endParaRPr>
          </a:p>
        </p:txBody>
      </p:sp>
      <p:sp>
        <p:nvSpPr>
          <p:cNvPr id="5" name="Rectangle 4"/>
          <p:cNvSpPr/>
          <p:nvPr/>
        </p:nvSpPr>
        <p:spPr>
          <a:xfrm>
            <a:off x="5325342"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Entity</a:t>
            </a:r>
            <a:b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b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Extraction</a:t>
            </a:r>
          </a:p>
        </p:txBody>
      </p:sp>
      <p:sp>
        <p:nvSpPr>
          <p:cNvPr id="6" name="Rectangle 5"/>
          <p:cNvSpPr/>
          <p:nvPr/>
        </p:nvSpPr>
        <p:spPr>
          <a:xfrm>
            <a:off x="4266461"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Speech</a:t>
            </a:r>
          </a:p>
        </p:txBody>
      </p:sp>
      <p:sp>
        <p:nvSpPr>
          <p:cNvPr id="7" name="Rectangle 6"/>
          <p:cNvSpPr/>
          <p:nvPr/>
        </p:nvSpPr>
        <p:spPr>
          <a:xfrm>
            <a:off x="6384223"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Vision/Face</a:t>
            </a:r>
          </a:p>
        </p:txBody>
      </p:sp>
      <p:sp>
        <p:nvSpPr>
          <p:cNvPr id="8" name="Rectangle 7"/>
          <p:cNvSpPr/>
          <p:nvPr/>
        </p:nvSpPr>
        <p:spPr>
          <a:xfrm>
            <a:off x="4266461"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Natural Language</a:t>
            </a:r>
          </a:p>
        </p:txBody>
      </p:sp>
      <p:sp>
        <p:nvSpPr>
          <p:cNvPr id="9" name="Rectangle 8"/>
          <p:cNvSpPr/>
          <p:nvPr/>
        </p:nvSpPr>
        <p:spPr>
          <a:xfrm>
            <a:off x="5325342"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Translation</a:t>
            </a:r>
          </a:p>
        </p:txBody>
      </p:sp>
      <p:sp>
        <p:nvSpPr>
          <p:cNvPr id="10" name="Rectangle 9"/>
          <p:cNvSpPr/>
          <p:nvPr/>
        </p:nvSpPr>
        <p:spPr>
          <a:xfrm>
            <a:off x="5146913" y="4599665"/>
            <a:ext cx="2935420" cy="338554"/>
          </a:xfrm>
          <a:prstGeom prst="rect">
            <a:avLst/>
          </a:prstGeom>
        </p:spPr>
        <p:txBody>
          <a:bodyPr wrap="none">
            <a:spAutoFit/>
          </a:bodyP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lumMod val="50000"/>
                  </a:schemeClr>
                </a:solidFill>
                <a:effectLst/>
                <a:uLnTx/>
                <a:uFillTx/>
                <a:cs typeface="Segoe UI Light" panose="020B0502040204020203" pitchFamily="34" charset="0"/>
              </a:rPr>
              <a:t>+ </a:t>
            </a:r>
            <a:r>
              <a:rPr kumimoji="0" lang="en-US" sz="1600" b="0" i="0" u="none" strike="noStrike" kern="0" cap="none" spc="0" normalizeH="0" baseline="0" noProof="0">
                <a:ln>
                  <a:noFill/>
                </a:ln>
                <a:solidFill>
                  <a:schemeClr val="tx1">
                    <a:lumMod val="50000"/>
                  </a:schemeClr>
                </a:solidFill>
                <a:effectLst/>
                <a:uLnTx/>
                <a:uFillTx/>
                <a:cs typeface="Segoe UI Light" panose="020B0502040204020203" pitchFamily="34" charset="0"/>
              </a:rPr>
              <a:t>Microsoft Cognitive </a:t>
            </a:r>
            <a:r>
              <a:rPr kumimoji="0" lang="en-US" sz="1600" b="0" i="0" u="none" strike="noStrike" kern="0" cap="none" spc="0" normalizeH="0" baseline="0" noProof="0" dirty="0">
                <a:ln>
                  <a:noFill/>
                </a:ln>
                <a:solidFill>
                  <a:schemeClr val="tx1">
                    <a:lumMod val="50000"/>
                  </a:schemeClr>
                </a:solidFill>
                <a:effectLst/>
                <a:uLnTx/>
                <a:uFillTx/>
                <a:cs typeface="Segoe UI Light" panose="020B0502040204020203" pitchFamily="34" charset="0"/>
              </a:rPr>
              <a:t>Services</a:t>
            </a:r>
          </a:p>
        </p:txBody>
      </p:sp>
      <p:sp>
        <p:nvSpPr>
          <p:cNvPr id="11" name="Rectangle 10"/>
          <p:cNvSpPr/>
          <p:nvPr/>
        </p:nvSpPr>
        <p:spPr>
          <a:xfrm>
            <a:off x="6384223"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Search</a:t>
            </a:r>
          </a:p>
        </p:txBody>
      </p:sp>
      <p:sp>
        <p:nvSpPr>
          <p:cNvPr id="12" name="Rectangle 11"/>
          <p:cNvSpPr/>
          <p:nvPr/>
        </p:nvSpPr>
        <p:spPr>
          <a:xfrm>
            <a:off x="7443103"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Emotion</a:t>
            </a:r>
          </a:p>
        </p:txBody>
      </p:sp>
      <p:sp>
        <p:nvSpPr>
          <p:cNvPr id="13" name="Rectangle 12"/>
          <p:cNvSpPr/>
          <p:nvPr/>
        </p:nvSpPr>
        <p:spPr>
          <a:xfrm>
            <a:off x="7443103"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Knowledge API</a:t>
            </a:r>
          </a:p>
        </p:txBody>
      </p:sp>
      <p:sp>
        <p:nvSpPr>
          <p:cNvPr id="14" name="Rectangle 13"/>
          <p:cNvSpPr/>
          <p:nvPr/>
        </p:nvSpPr>
        <p:spPr>
          <a:xfrm>
            <a:off x="8430254" y="5389004"/>
            <a:ext cx="511679" cy="523220"/>
          </a:xfrm>
          <a:prstGeom prst="rect">
            <a:avLst/>
          </a:prstGeom>
        </p:spPr>
        <p:txBody>
          <a:bodyPr wrap="none">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chemeClr val="accent1">
                    <a:lumMod val="75000"/>
                  </a:schemeClr>
                </a:solidFill>
                <a:effectLst/>
                <a:uLnTx/>
                <a:uFillTx/>
                <a:cs typeface="Segoe UI Light" panose="020B0502040204020203" pitchFamily="34" charset="0"/>
              </a:rPr>
              <a:t>…</a:t>
            </a:r>
            <a:endParaRPr kumimoji="0" lang="en-US" sz="2800" b="1" i="0" u="none" strike="noStrike" kern="0" cap="none" spc="0" normalizeH="0" baseline="0" noProof="0" dirty="0">
              <a:ln>
                <a:noFill/>
              </a:ln>
              <a:solidFill>
                <a:schemeClr val="accent1">
                  <a:lumMod val="75000"/>
                </a:schemeClr>
              </a:solidFill>
              <a:effectLst/>
              <a:uLnTx/>
              <a:uFillTx/>
            </a:endParaRPr>
          </a:p>
        </p:txBody>
      </p:sp>
      <p:sp>
        <p:nvSpPr>
          <p:cNvPr id="15" name="Rectangle 14"/>
          <p:cNvSpPr/>
          <p:nvPr/>
        </p:nvSpPr>
        <p:spPr>
          <a:xfrm>
            <a:off x="4012999" y="2294475"/>
            <a:ext cx="4901795" cy="1344285"/>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chemeClr val="bg1"/>
              </a:solidFill>
              <a:effectLst/>
              <a:uLnTx/>
              <a:uFillTx/>
              <a:cs typeface="Segoe UI Light" panose="020B0502040204020203" pitchFamily="34" charset="0"/>
            </a:endParaRPr>
          </a:p>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bg1"/>
                </a:solidFill>
                <a:effectLst/>
                <a:uLnTx/>
                <a:uFillTx/>
                <a:cs typeface="Segoe UI Light" panose="020B0502040204020203" pitchFamily="34" charset="0"/>
              </a:rPr>
              <a:t>Message input &lt;&gt; output</a:t>
            </a:r>
          </a:p>
          <a:p>
            <a:pPr marL="0" marR="0" lvl="0" indent="0" algn="ctr" defTabSz="914225" eaLnBrk="1" fontAlgn="auto" latinLnBrk="0" hangingPunct="1">
              <a:lnSpc>
                <a:spcPct val="100000"/>
              </a:lnSpc>
              <a:spcBef>
                <a:spcPts val="0"/>
              </a:spcBef>
              <a:spcAft>
                <a:spcPts val="0"/>
              </a:spcAft>
              <a:buClrTx/>
              <a:buSzTx/>
              <a:buFontTx/>
              <a:buNone/>
              <a:tabLst/>
              <a:defRPr/>
            </a:pPr>
            <a:r>
              <a:rPr lang="pt-BR" sz="1600" kern="0" dirty="0">
                <a:solidFill>
                  <a:schemeClr val="bg1"/>
                </a:solidFill>
                <a:cs typeface="Segoe UI Light" panose="020B0502040204020203" pitchFamily="34" charset="0"/>
              </a:rPr>
              <a:t>S</a:t>
            </a:r>
            <a:r>
              <a:rPr lang="en-US" sz="1600" kern="0" dirty="0" err="1">
                <a:solidFill>
                  <a:schemeClr val="bg1"/>
                </a:solidFill>
                <a:cs typeface="Segoe UI Light" panose="020B0502040204020203" pitchFamily="34" charset="0"/>
              </a:rPr>
              <a:t>tate</a:t>
            </a:r>
            <a:r>
              <a:rPr lang="en-US" sz="1600" kern="0" dirty="0">
                <a:solidFill>
                  <a:schemeClr val="bg1"/>
                </a:solidFill>
                <a:cs typeface="Segoe UI Light" panose="020B0502040204020203" pitchFamily="34" charset="0"/>
              </a:rPr>
              <a:t> Management</a:t>
            </a:r>
            <a:endParaRPr kumimoji="0" lang="en-US" sz="1600" b="0" i="0" u="none" strike="noStrike" kern="0" cap="none" spc="0" normalizeH="0" baseline="0" noProof="0" dirty="0">
              <a:ln>
                <a:noFill/>
              </a:ln>
              <a:solidFill>
                <a:schemeClr val="bg1"/>
              </a:solidFill>
              <a:effectLst/>
              <a:uLnTx/>
              <a:uFillTx/>
              <a:cs typeface="Segoe UI Light" panose="020B0502040204020203" pitchFamily="34" charset="0"/>
            </a:endParaRPr>
          </a:p>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cs typeface="Segoe UI Light" panose="020B0502040204020203" pitchFamily="34" charset="0"/>
            </a:endParaRPr>
          </a:p>
        </p:txBody>
      </p:sp>
      <p:sp>
        <p:nvSpPr>
          <p:cNvPr id="16" name="TextBox 15"/>
          <p:cNvSpPr txBox="1"/>
          <p:nvPr/>
        </p:nvSpPr>
        <p:spPr>
          <a:xfrm>
            <a:off x="5289418" y="1876192"/>
            <a:ext cx="2356813" cy="338554"/>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lumMod val="50000"/>
                  </a:schemeClr>
                </a:solidFill>
                <a:effectLst/>
                <a:uLnTx/>
                <a:uFillTx/>
                <a:cs typeface="Segoe UI Light" panose="020B0502040204020203" pitchFamily="34" charset="0"/>
              </a:rPr>
              <a:t>Bot Connector Service</a:t>
            </a:r>
          </a:p>
        </p:txBody>
      </p:sp>
      <p:sp>
        <p:nvSpPr>
          <p:cNvPr id="17" name="TextBox 16"/>
          <p:cNvSpPr txBox="1"/>
          <p:nvPr/>
        </p:nvSpPr>
        <p:spPr>
          <a:xfrm>
            <a:off x="9048156" y="888807"/>
            <a:ext cx="2961067" cy="338554"/>
          </a:xfrm>
          <a:prstGeom prst="rect">
            <a:avLst/>
          </a:prstGeom>
          <a:noFill/>
        </p:spPr>
        <p:txBody>
          <a:bodyPr wrap="non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lumMod val="50000"/>
                  </a:schemeClr>
                </a:solidFill>
                <a:effectLst/>
                <a:uLnTx/>
                <a:uFillTx/>
                <a:cs typeface="Segoe UI Light" panose="020B0502040204020203" pitchFamily="34" charset="0"/>
              </a:rPr>
              <a:t>Conversation Canvas/Channels</a:t>
            </a:r>
          </a:p>
        </p:txBody>
      </p:sp>
      <p:sp>
        <p:nvSpPr>
          <p:cNvPr id="18" name="Rectangle 17"/>
          <p:cNvSpPr/>
          <p:nvPr/>
        </p:nvSpPr>
        <p:spPr>
          <a:xfrm>
            <a:off x="9394295" y="6079098"/>
            <a:ext cx="2113824" cy="365760"/>
          </a:xfrm>
          <a:prstGeom prst="rect">
            <a:avLst/>
          </a:prstGeom>
          <a:solidFill>
            <a:schemeClr val="bg1"/>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a:t>
            </a:r>
          </a:p>
        </p:txBody>
      </p:sp>
      <p:sp>
        <p:nvSpPr>
          <p:cNvPr id="19" name="Rectangle 18"/>
          <p:cNvSpPr/>
          <p:nvPr/>
        </p:nvSpPr>
        <p:spPr>
          <a:xfrm>
            <a:off x="9471778" y="6160465"/>
            <a:ext cx="2113824" cy="365760"/>
          </a:xfrm>
          <a:prstGeom prst="rect">
            <a:avLst/>
          </a:prstGeom>
          <a:solidFill>
            <a:schemeClr val="bg1"/>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a:t>
            </a:r>
          </a:p>
        </p:txBody>
      </p:sp>
      <p:sp>
        <p:nvSpPr>
          <p:cNvPr id="20" name="Rectangle 19"/>
          <p:cNvSpPr/>
          <p:nvPr/>
        </p:nvSpPr>
        <p:spPr>
          <a:xfrm>
            <a:off x="9544268" y="6289673"/>
            <a:ext cx="2113824" cy="365760"/>
          </a:xfrm>
          <a:prstGeom prst="rect">
            <a:avLst/>
          </a:prstGeom>
          <a:solidFill>
            <a:schemeClr val="bg1"/>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a:t>
            </a:r>
          </a:p>
        </p:txBody>
      </p:sp>
      <p:cxnSp>
        <p:nvCxnSpPr>
          <p:cNvPr id="21" name="Straight Arrow Connector 20"/>
          <p:cNvCxnSpPr/>
          <p:nvPr/>
        </p:nvCxnSpPr>
        <p:spPr>
          <a:xfrm>
            <a:off x="6674988" y="3835127"/>
            <a:ext cx="0" cy="829044"/>
          </a:xfrm>
          <a:prstGeom prst="straightConnector1">
            <a:avLst/>
          </a:prstGeom>
          <a:ln w="349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cxnSpLocks/>
          </p:cNvCxnSpPr>
          <p:nvPr/>
        </p:nvCxnSpPr>
        <p:spPr>
          <a:xfrm>
            <a:off x="2880860" y="3740128"/>
            <a:ext cx="1145398" cy="1218046"/>
          </a:xfrm>
          <a:prstGeom prst="straightConnector1">
            <a:avLst/>
          </a:prstGeom>
          <a:ln w="349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2758538" y="3347421"/>
            <a:ext cx="1254461" cy="0"/>
          </a:xfrm>
          <a:prstGeom prst="straightConnector1">
            <a:avLst/>
          </a:prstGeom>
          <a:ln w="3492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3" idx="2"/>
          </p:cNvCxnSpPr>
          <p:nvPr/>
        </p:nvCxnSpPr>
        <p:spPr>
          <a:xfrm>
            <a:off x="1719934" y="3938715"/>
            <a:ext cx="0" cy="1092972"/>
          </a:xfrm>
          <a:prstGeom prst="straightConnector1">
            <a:avLst/>
          </a:prstGeom>
          <a:ln w="3492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Flowchart: Process 8"/>
          <p:cNvSpPr/>
          <p:nvPr/>
        </p:nvSpPr>
        <p:spPr bwMode="auto">
          <a:xfrm>
            <a:off x="641275" y="5040948"/>
            <a:ext cx="2667298" cy="1614484"/>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Other services, APIs,</a:t>
            </a:r>
          </a:p>
          <a:p>
            <a:pPr marL="0" marR="0" lvl="0" indent="0" algn="ctr" defTabSz="913511"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Databases, Azure Machine Learning, Azure Search, </a:t>
            </a:r>
            <a:r>
              <a:rPr kumimoji="0" lang="en-US" sz="1800" b="0" i="0" u="none" strike="noStrike" kern="0" cap="none" spc="0" normalizeH="0" baseline="0" noProof="0" dirty="0" err="1">
                <a:ln>
                  <a:noFill/>
                </a:ln>
                <a:solidFill>
                  <a:schemeClr val="bg1"/>
                </a:solidFill>
                <a:effectLst/>
                <a:uLnTx/>
                <a:uFillTx/>
                <a:latin typeface="+mj-lt"/>
                <a:ea typeface="Segoe UI" pitchFamily="34" charset="0"/>
                <a:cs typeface="Segoe UI" pitchFamily="34" charset="0"/>
              </a:rPr>
              <a:t>etc</a:t>
            </a:r>
            <a:r>
              <a:rPr kumimoji="0" lang="is-I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a:t>
            </a:r>
            <a:endPar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endParaRPr>
          </a:p>
        </p:txBody>
      </p:sp>
      <p:sp>
        <p:nvSpPr>
          <p:cNvPr id="27" name="TextBox 26"/>
          <p:cNvSpPr txBox="1"/>
          <p:nvPr/>
        </p:nvSpPr>
        <p:spPr>
          <a:xfrm>
            <a:off x="2803710" y="3361644"/>
            <a:ext cx="1770339" cy="276999"/>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tx1">
                    <a:lumMod val="50000"/>
                  </a:schemeClr>
                </a:solidFill>
                <a:effectLst/>
                <a:uLnTx/>
                <a:uFillTx/>
                <a:cs typeface="Segoe UI Light" panose="020B0502040204020203" pitchFamily="34" charset="0"/>
              </a:rPr>
              <a:t>API, SDK calls</a:t>
            </a:r>
          </a:p>
        </p:txBody>
      </p:sp>
      <p:cxnSp>
        <p:nvCxnSpPr>
          <p:cNvPr id="28" name="Straight Arrow Connector 27"/>
          <p:cNvCxnSpPr/>
          <p:nvPr/>
        </p:nvCxnSpPr>
        <p:spPr>
          <a:xfrm flipV="1">
            <a:off x="8989739" y="1823886"/>
            <a:ext cx="308195" cy="6105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8989739" y="2748365"/>
            <a:ext cx="349017" cy="8572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9008302" y="3171866"/>
            <a:ext cx="301943" cy="36732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8982903" y="3588102"/>
            <a:ext cx="355853" cy="131196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9394295" y="1403129"/>
            <a:ext cx="2116963" cy="367090"/>
            <a:chOff x="9146658" y="1243275"/>
            <a:chExt cx="2116963" cy="367090"/>
          </a:xfrm>
          <a:solidFill>
            <a:schemeClr val="bg1"/>
          </a:solidFill>
        </p:grpSpPr>
        <p:sp>
          <p:nvSpPr>
            <p:cNvPr id="33" name="Rectangle 32"/>
            <p:cNvSpPr/>
            <p:nvPr/>
          </p:nvSpPr>
          <p:spPr>
            <a:xfrm>
              <a:off x="9149797" y="1243275"/>
              <a:ext cx="2113824" cy="365760"/>
            </a:xfrm>
            <a:prstGeom prst="rect">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Web Chat</a:t>
              </a:r>
            </a:p>
          </p:txBody>
        </p:sp>
        <p:pic>
          <p:nvPicPr>
            <p:cNvPr id="34" name="Picture 33"/>
            <p:cNvPicPr>
              <a:picLocks noChangeAspect="1"/>
            </p:cNvPicPr>
            <p:nvPr/>
          </p:nvPicPr>
          <p:blipFill>
            <a:blip r:embed="rId2"/>
            <a:stretch>
              <a:fillRect/>
            </a:stretch>
          </p:blipFill>
          <p:spPr>
            <a:xfrm>
              <a:off x="9146658" y="1244605"/>
              <a:ext cx="365760" cy="365760"/>
            </a:xfrm>
            <a:prstGeom prst="rect">
              <a:avLst/>
            </a:prstGeom>
            <a:grpFill/>
            <a:ln>
              <a:noFill/>
            </a:ln>
          </p:spPr>
        </p:pic>
      </p:grpSp>
      <p:grpSp>
        <p:nvGrpSpPr>
          <p:cNvPr id="35" name="Group 34"/>
          <p:cNvGrpSpPr/>
          <p:nvPr/>
        </p:nvGrpSpPr>
        <p:grpSpPr>
          <a:xfrm>
            <a:off x="9394295" y="5611904"/>
            <a:ext cx="2113824" cy="365941"/>
            <a:chOff x="9151129" y="5503401"/>
            <a:chExt cx="2113824" cy="365941"/>
          </a:xfrm>
          <a:solidFill>
            <a:schemeClr val="bg1"/>
          </a:solidFill>
        </p:grpSpPr>
        <p:sp>
          <p:nvSpPr>
            <p:cNvPr id="36" name="Rectangle 35"/>
            <p:cNvSpPr/>
            <p:nvPr/>
          </p:nvSpPr>
          <p:spPr>
            <a:xfrm>
              <a:off x="9151129" y="5503582"/>
              <a:ext cx="2113824" cy="365760"/>
            </a:xfrm>
            <a:prstGeom prst="rect">
              <a:avLst/>
            </a:prstGeom>
            <a:grp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Direct Line…</a:t>
              </a:r>
            </a:p>
          </p:txBody>
        </p:sp>
        <p:pic>
          <p:nvPicPr>
            <p:cNvPr id="37" name="Picture 36"/>
            <p:cNvPicPr>
              <a:picLocks noChangeAspect="1"/>
            </p:cNvPicPr>
            <p:nvPr/>
          </p:nvPicPr>
          <p:blipFill>
            <a:blip r:embed="rId2"/>
            <a:stretch>
              <a:fillRect/>
            </a:stretch>
          </p:blipFill>
          <p:spPr>
            <a:xfrm>
              <a:off x="9151809" y="5503401"/>
              <a:ext cx="365760" cy="365760"/>
            </a:xfrm>
            <a:prstGeom prst="rect">
              <a:avLst/>
            </a:prstGeom>
            <a:grpFill/>
          </p:spPr>
        </p:pic>
      </p:grpSp>
      <p:grpSp>
        <p:nvGrpSpPr>
          <p:cNvPr id="38" name="Group 37"/>
          <p:cNvGrpSpPr/>
          <p:nvPr/>
        </p:nvGrpSpPr>
        <p:grpSpPr>
          <a:xfrm>
            <a:off x="9394295" y="1871470"/>
            <a:ext cx="2113824" cy="365760"/>
            <a:chOff x="9145084" y="1800597"/>
            <a:chExt cx="2113824" cy="365760"/>
          </a:xfrm>
          <a:solidFill>
            <a:schemeClr val="bg1"/>
          </a:solidFill>
        </p:grpSpPr>
        <p:sp>
          <p:nvSpPr>
            <p:cNvPr id="39" name="Rectangle 38"/>
            <p:cNvSpPr/>
            <p:nvPr/>
          </p:nvSpPr>
          <p:spPr>
            <a:xfrm>
              <a:off x="9145084" y="1800597"/>
              <a:ext cx="2113824" cy="365760"/>
            </a:xfrm>
            <a:prstGeom prst="rect">
              <a:avLst/>
            </a:prstGeom>
            <a:grp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Email</a:t>
              </a:r>
            </a:p>
          </p:txBody>
        </p:sp>
        <p:pic>
          <p:nvPicPr>
            <p:cNvPr id="40" name="Picture 39"/>
            <p:cNvPicPr>
              <a:picLocks noChangeAspect="1"/>
            </p:cNvPicPr>
            <p:nvPr/>
          </p:nvPicPr>
          <p:blipFill>
            <a:blip r:embed="rId3"/>
            <a:stretch>
              <a:fillRect/>
            </a:stretch>
          </p:blipFill>
          <p:spPr>
            <a:xfrm>
              <a:off x="9145084" y="1800597"/>
              <a:ext cx="365760" cy="365760"/>
            </a:xfrm>
            <a:prstGeom prst="rect">
              <a:avLst/>
            </a:prstGeom>
            <a:grpFill/>
          </p:spPr>
        </p:pic>
      </p:grpSp>
      <p:grpSp>
        <p:nvGrpSpPr>
          <p:cNvPr id="41" name="Group 40"/>
          <p:cNvGrpSpPr/>
          <p:nvPr/>
        </p:nvGrpSpPr>
        <p:grpSpPr>
          <a:xfrm>
            <a:off x="9394295" y="2338481"/>
            <a:ext cx="2113824" cy="366374"/>
            <a:chOff x="9136040" y="2257257"/>
            <a:chExt cx="2113824" cy="366374"/>
          </a:xfrm>
          <a:solidFill>
            <a:schemeClr val="bg1"/>
          </a:solidFill>
        </p:grpSpPr>
        <p:sp>
          <p:nvSpPr>
            <p:cNvPr id="42" name="Rectangle 41"/>
            <p:cNvSpPr/>
            <p:nvPr/>
          </p:nvSpPr>
          <p:spPr>
            <a:xfrm>
              <a:off x="9136040" y="2257257"/>
              <a:ext cx="2113824" cy="365760"/>
            </a:xfrm>
            <a:prstGeom prst="rect">
              <a:avLst/>
            </a:prstGeom>
            <a:grp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Facebook</a:t>
              </a:r>
            </a:p>
          </p:txBody>
        </p:sp>
        <p:pic>
          <p:nvPicPr>
            <p:cNvPr id="43" name="Picture 42"/>
            <p:cNvPicPr>
              <a:picLocks noChangeAspect="1"/>
            </p:cNvPicPr>
            <p:nvPr/>
          </p:nvPicPr>
          <p:blipFill>
            <a:blip r:embed="rId4"/>
            <a:stretch>
              <a:fillRect/>
            </a:stretch>
          </p:blipFill>
          <p:spPr>
            <a:xfrm>
              <a:off x="9136040" y="2257871"/>
              <a:ext cx="365760" cy="365760"/>
            </a:xfrm>
            <a:prstGeom prst="rect">
              <a:avLst/>
            </a:prstGeom>
            <a:grpFill/>
          </p:spPr>
        </p:pic>
      </p:grpSp>
      <p:grpSp>
        <p:nvGrpSpPr>
          <p:cNvPr id="44" name="Group 43"/>
          <p:cNvGrpSpPr/>
          <p:nvPr/>
        </p:nvGrpSpPr>
        <p:grpSpPr>
          <a:xfrm>
            <a:off x="9394295" y="2806106"/>
            <a:ext cx="2113824" cy="365760"/>
            <a:chOff x="9172072" y="2722128"/>
            <a:chExt cx="2113824" cy="365760"/>
          </a:xfrm>
          <a:solidFill>
            <a:schemeClr val="bg1"/>
          </a:solidFill>
        </p:grpSpPr>
        <p:sp>
          <p:nvSpPr>
            <p:cNvPr id="45" name="Rectangle 44"/>
            <p:cNvSpPr/>
            <p:nvPr/>
          </p:nvSpPr>
          <p:spPr>
            <a:xfrm>
              <a:off x="9172072" y="2722128"/>
              <a:ext cx="2113824" cy="365760"/>
            </a:xfrm>
            <a:prstGeom prst="rect">
              <a:avLst/>
            </a:prstGeom>
            <a:grp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chemeClr val="tx1"/>
                  </a:solidFill>
                  <a:effectLst/>
                  <a:uLnTx/>
                  <a:uFillTx/>
                  <a:cs typeface="Segoe UI Light" panose="020B0502040204020203" pitchFamily="34" charset="0"/>
                </a:rPr>
                <a:t>GroupMe</a:t>
              </a:r>
              <a:endParaRPr kumimoji="0" lang="en-US" sz="1800" b="0" i="0" u="none" strike="noStrike" kern="0" cap="none" spc="0" normalizeH="0" baseline="0" noProof="0" dirty="0">
                <a:ln>
                  <a:noFill/>
                </a:ln>
                <a:solidFill>
                  <a:schemeClr val="tx1"/>
                </a:solidFill>
                <a:effectLst/>
                <a:uLnTx/>
                <a:uFillTx/>
                <a:cs typeface="Segoe UI Light" panose="020B0502040204020203" pitchFamily="34" charset="0"/>
              </a:endParaRPr>
            </a:p>
          </p:txBody>
        </p:sp>
        <p:pic>
          <p:nvPicPr>
            <p:cNvPr id="46" name="Picture 45"/>
            <p:cNvPicPr>
              <a:picLocks noChangeAspect="1"/>
            </p:cNvPicPr>
            <p:nvPr/>
          </p:nvPicPr>
          <p:blipFill>
            <a:blip r:embed="rId5"/>
            <a:stretch>
              <a:fillRect/>
            </a:stretch>
          </p:blipFill>
          <p:spPr>
            <a:xfrm>
              <a:off x="9172072" y="2722128"/>
              <a:ext cx="365760" cy="365760"/>
            </a:xfrm>
            <a:prstGeom prst="rect">
              <a:avLst/>
            </a:prstGeom>
            <a:grpFill/>
          </p:spPr>
        </p:pic>
      </p:grpSp>
      <p:grpSp>
        <p:nvGrpSpPr>
          <p:cNvPr id="47" name="Group 46"/>
          <p:cNvGrpSpPr/>
          <p:nvPr/>
        </p:nvGrpSpPr>
        <p:grpSpPr>
          <a:xfrm>
            <a:off x="9394295" y="3273117"/>
            <a:ext cx="2115134" cy="365760"/>
            <a:chOff x="9170762" y="3168308"/>
            <a:chExt cx="2115134" cy="365760"/>
          </a:xfrm>
          <a:solidFill>
            <a:schemeClr val="bg1"/>
          </a:solidFill>
        </p:grpSpPr>
        <p:sp>
          <p:nvSpPr>
            <p:cNvPr id="48" name="Rectangle 47"/>
            <p:cNvSpPr/>
            <p:nvPr/>
          </p:nvSpPr>
          <p:spPr>
            <a:xfrm>
              <a:off x="9172072" y="3168308"/>
              <a:ext cx="2113824" cy="365760"/>
            </a:xfrm>
            <a:prstGeom prst="rect">
              <a:avLst/>
            </a:prstGeom>
            <a:grp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chemeClr val="tx1"/>
                  </a:solidFill>
                  <a:effectLst/>
                  <a:uLnTx/>
                  <a:uFillTx/>
                  <a:cs typeface="Segoe UI Light" panose="020B0502040204020203" pitchFamily="34" charset="0"/>
                </a:rPr>
                <a:t>Kik</a:t>
              </a:r>
              <a:endParaRPr kumimoji="0" lang="en-US" sz="1800" b="0" i="0" u="none" strike="noStrike" kern="0" cap="none" spc="0" normalizeH="0" baseline="0" noProof="0" dirty="0">
                <a:ln>
                  <a:noFill/>
                </a:ln>
                <a:solidFill>
                  <a:schemeClr val="tx1"/>
                </a:solidFill>
                <a:effectLst/>
                <a:uLnTx/>
                <a:uFillTx/>
                <a:cs typeface="Segoe UI Light" panose="020B0502040204020203" pitchFamily="34" charset="0"/>
              </a:endParaRPr>
            </a:p>
          </p:txBody>
        </p:sp>
        <p:pic>
          <p:nvPicPr>
            <p:cNvPr id="49" name="Picture 48"/>
            <p:cNvPicPr>
              <a:picLocks noChangeAspect="1"/>
            </p:cNvPicPr>
            <p:nvPr/>
          </p:nvPicPr>
          <p:blipFill>
            <a:blip r:embed="rId6"/>
            <a:stretch>
              <a:fillRect/>
            </a:stretch>
          </p:blipFill>
          <p:spPr>
            <a:xfrm>
              <a:off x="9170762" y="3168308"/>
              <a:ext cx="365760" cy="365760"/>
            </a:xfrm>
            <a:prstGeom prst="rect">
              <a:avLst/>
            </a:prstGeom>
            <a:grpFill/>
          </p:spPr>
        </p:pic>
      </p:grpSp>
      <p:grpSp>
        <p:nvGrpSpPr>
          <p:cNvPr id="50" name="Group 49"/>
          <p:cNvGrpSpPr/>
          <p:nvPr/>
        </p:nvGrpSpPr>
        <p:grpSpPr>
          <a:xfrm>
            <a:off x="9394295" y="3740128"/>
            <a:ext cx="2113824" cy="366272"/>
            <a:chOff x="9151808" y="3646179"/>
            <a:chExt cx="2113824" cy="366272"/>
          </a:xfrm>
          <a:solidFill>
            <a:schemeClr val="bg1"/>
          </a:solidFill>
        </p:grpSpPr>
        <p:sp>
          <p:nvSpPr>
            <p:cNvPr id="51" name="Rectangle 50"/>
            <p:cNvSpPr/>
            <p:nvPr/>
          </p:nvSpPr>
          <p:spPr>
            <a:xfrm>
              <a:off x="9151808" y="3646691"/>
              <a:ext cx="2113824" cy="365760"/>
            </a:xfrm>
            <a:prstGeom prst="rect">
              <a:avLst/>
            </a:prstGeom>
            <a:grp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Skype</a:t>
              </a:r>
            </a:p>
          </p:txBody>
        </p:sp>
        <p:pic>
          <p:nvPicPr>
            <p:cNvPr id="52" name="Picture 51"/>
            <p:cNvPicPr>
              <a:picLocks noChangeAspect="1"/>
            </p:cNvPicPr>
            <p:nvPr/>
          </p:nvPicPr>
          <p:blipFill>
            <a:blip r:embed="rId7"/>
            <a:stretch>
              <a:fillRect/>
            </a:stretch>
          </p:blipFill>
          <p:spPr>
            <a:xfrm>
              <a:off x="9151808" y="3646179"/>
              <a:ext cx="365760" cy="365760"/>
            </a:xfrm>
            <a:prstGeom prst="rect">
              <a:avLst/>
            </a:prstGeom>
            <a:grpFill/>
          </p:spPr>
        </p:pic>
      </p:grpSp>
      <p:grpSp>
        <p:nvGrpSpPr>
          <p:cNvPr id="53" name="Group 52"/>
          <p:cNvGrpSpPr/>
          <p:nvPr/>
        </p:nvGrpSpPr>
        <p:grpSpPr>
          <a:xfrm>
            <a:off x="9394295" y="4207651"/>
            <a:ext cx="2113824" cy="365760"/>
            <a:chOff x="9150497" y="4108418"/>
            <a:chExt cx="2113824" cy="365760"/>
          </a:xfrm>
          <a:solidFill>
            <a:schemeClr val="bg1"/>
          </a:solidFill>
        </p:grpSpPr>
        <p:sp>
          <p:nvSpPr>
            <p:cNvPr id="54" name="Rectangle 53"/>
            <p:cNvSpPr/>
            <p:nvPr/>
          </p:nvSpPr>
          <p:spPr>
            <a:xfrm>
              <a:off x="9150497" y="4108418"/>
              <a:ext cx="2113824" cy="365760"/>
            </a:xfrm>
            <a:prstGeom prst="rect">
              <a:avLst/>
            </a:prstGeom>
            <a:grp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Slack</a:t>
              </a:r>
            </a:p>
          </p:txBody>
        </p:sp>
        <p:pic>
          <p:nvPicPr>
            <p:cNvPr id="55" name="Picture 54"/>
            <p:cNvPicPr>
              <a:picLocks noChangeAspect="1"/>
            </p:cNvPicPr>
            <p:nvPr/>
          </p:nvPicPr>
          <p:blipFill>
            <a:blip r:embed="rId8"/>
            <a:stretch>
              <a:fillRect/>
            </a:stretch>
          </p:blipFill>
          <p:spPr>
            <a:xfrm>
              <a:off x="9151808" y="4108418"/>
              <a:ext cx="365760" cy="365760"/>
            </a:xfrm>
            <a:prstGeom prst="rect">
              <a:avLst/>
            </a:prstGeom>
            <a:grpFill/>
          </p:spPr>
        </p:pic>
      </p:grpSp>
      <p:grpSp>
        <p:nvGrpSpPr>
          <p:cNvPr id="56" name="Group 55"/>
          <p:cNvGrpSpPr/>
          <p:nvPr/>
        </p:nvGrpSpPr>
        <p:grpSpPr>
          <a:xfrm>
            <a:off x="9394295" y="4674662"/>
            <a:ext cx="2113824" cy="366332"/>
            <a:chOff x="9165609" y="4567677"/>
            <a:chExt cx="2113824" cy="366332"/>
          </a:xfrm>
          <a:solidFill>
            <a:schemeClr val="bg1"/>
          </a:solidFill>
        </p:grpSpPr>
        <p:sp>
          <p:nvSpPr>
            <p:cNvPr id="57" name="Rectangle 56"/>
            <p:cNvSpPr/>
            <p:nvPr/>
          </p:nvSpPr>
          <p:spPr>
            <a:xfrm>
              <a:off x="9165609" y="4568249"/>
              <a:ext cx="2113824" cy="365760"/>
            </a:xfrm>
            <a:prstGeom prst="rect">
              <a:avLst/>
            </a:prstGeom>
            <a:grp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Telegram</a:t>
              </a:r>
            </a:p>
          </p:txBody>
        </p:sp>
        <p:pic>
          <p:nvPicPr>
            <p:cNvPr id="58" name="Picture 57"/>
            <p:cNvPicPr>
              <a:picLocks noChangeAspect="1"/>
            </p:cNvPicPr>
            <p:nvPr/>
          </p:nvPicPr>
          <p:blipFill>
            <a:blip r:embed="rId9"/>
            <a:stretch>
              <a:fillRect/>
            </a:stretch>
          </p:blipFill>
          <p:spPr>
            <a:xfrm>
              <a:off x="9168897" y="4567677"/>
              <a:ext cx="365760" cy="365760"/>
            </a:xfrm>
            <a:prstGeom prst="rect">
              <a:avLst/>
            </a:prstGeom>
            <a:grpFill/>
          </p:spPr>
        </p:pic>
      </p:grpSp>
      <p:grpSp>
        <p:nvGrpSpPr>
          <p:cNvPr id="59" name="Group 58"/>
          <p:cNvGrpSpPr/>
          <p:nvPr/>
        </p:nvGrpSpPr>
        <p:grpSpPr>
          <a:xfrm>
            <a:off x="9394295" y="5142245"/>
            <a:ext cx="2113824" cy="368408"/>
            <a:chOff x="9147045" y="5033145"/>
            <a:chExt cx="2113824" cy="368408"/>
          </a:xfrm>
          <a:solidFill>
            <a:schemeClr val="bg1"/>
          </a:solidFill>
        </p:grpSpPr>
        <p:sp>
          <p:nvSpPr>
            <p:cNvPr id="60" name="Rectangle 59"/>
            <p:cNvSpPr/>
            <p:nvPr/>
          </p:nvSpPr>
          <p:spPr>
            <a:xfrm>
              <a:off x="9147045" y="5033145"/>
              <a:ext cx="2113824" cy="365760"/>
            </a:xfrm>
            <a:prstGeom prst="rect">
              <a:avLst/>
            </a:prstGeom>
            <a:grp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chemeClr val="tx1"/>
                  </a:solidFill>
                  <a:effectLst/>
                  <a:uLnTx/>
                  <a:uFillTx/>
                  <a:cs typeface="Segoe UI Light" panose="020B0502040204020203" pitchFamily="34" charset="0"/>
                </a:rPr>
                <a:t>Twilio</a:t>
              </a: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 (SMS)</a:t>
              </a:r>
            </a:p>
          </p:txBody>
        </p:sp>
        <p:pic>
          <p:nvPicPr>
            <p:cNvPr id="61" name="Picture 60"/>
            <p:cNvPicPr>
              <a:picLocks noChangeAspect="1"/>
            </p:cNvPicPr>
            <p:nvPr/>
          </p:nvPicPr>
          <p:blipFill>
            <a:blip r:embed="rId10"/>
            <a:stretch>
              <a:fillRect/>
            </a:stretch>
          </p:blipFill>
          <p:spPr>
            <a:xfrm>
              <a:off x="9148217" y="5035793"/>
              <a:ext cx="365760" cy="365760"/>
            </a:xfrm>
            <a:prstGeom prst="rect">
              <a:avLst/>
            </a:prstGeom>
            <a:grpFill/>
          </p:spPr>
        </p:pic>
      </p:grpSp>
      <p:sp>
        <p:nvSpPr>
          <p:cNvPr id="62" name="Title 1"/>
          <p:cNvSpPr txBox="1">
            <a:spLocks/>
          </p:cNvSpPr>
          <p:nvPr/>
        </p:nvSpPr>
        <p:spPr>
          <a:xfrm>
            <a:off x="-3849" y="220662"/>
            <a:ext cx="7071359"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tx1">
                    <a:lumMod val="50000"/>
                  </a:schemeClr>
                </a:solidFill>
                <a:effectLst/>
                <a:uLnTx/>
                <a:uFillTx/>
                <a:latin typeface="Segoe UI Light"/>
                <a:ea typeface="+mn-ea"/>
                <a:cs typeface="Segoe UI" pitchFamily="34" charset="0"/>
              </a:rPr>
              <a:t>An x-ray of a typical bot</a:t>
            </a:r>
          </a:p>
        </p:txBody>
      </p:sp>
      <p:sp>
        <p:nvSpPr>
          <p:cNvPr id="63" name="Rectangle 62"/>
          <p:cNvSpPr/>
          <p:nvPr/>
        </p:nvSpPr>
        <p:spPr>
          <a:xfrm>
            <a:off x="644855" y="3944827"/>
            <a:ext cx="2138191" cy="685629"/>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pt-BR" sz="1800" b="0" i="0" u="none" strike="noStrike" kern="0" cap="none" spc="0" normalizeH="0" baseline="0" noProof="0" dirty="0">
                <a:ln>
                  <a:noFill/>
                </a:ln>
                <a:solidFill>
                  <a:schemeClr val="bg1"/>
                </a:solidFill>
                <a:effectLst/>
                <a:uLnTx/>
                <a:uFillTx/>
                <a:cs typeface="Segoe UI Light" panose="020B0502040204020203" pitchFamily="34" charset="0"/>
              </a:rPr>
              <a:t>Bot Builder SDK</a:t>
            </a:r>
            <a:endParaRPr kumimoji="0" lang="en-US" sz="1800" b="0" i="0" u="none" strike="noStrike" kern="0" cap="none" spc="0" normalizeH="0" baseline="0" noProof="0" dirty="0">
              <a:ln>
                <a:noFill/>
              </a:ln>
              <a:solidFill>
                <a:schemeClr val="bg1"/>
              </a:solidFill>
              <a:effectLst/>
              <a:uLnTx/>
              <a:uFillTx/>
              <a:cs typeface="Segoe UI Light" panose="020B0502040204020203" pitchFamily="34" charset="0"/>
            </a:endParaRPr>
          </a:p>
        </p:txBody>
      </p:sp>
      <p:cxnSp>
        <p:nvCxnSpPr>
          <p:cNvPr id="65" name="Straight Arrow Connector 64"/>
          <p:cNvCxnSpPr>
            <a:cxnSpLocks/>
          </p:cNvCxnSpPr>
          <p:nvPr/>
        </p:nvCxnSpPr>
        <p:spPr>
          <a:xfrm flipH="1">
            <a:off x="1715967" y="2122795"/>
            <a:ext cx="768470" cy="789975"/>
          </a:xfrm>
          <a:prstGeom prst="straightConnector1">
            <a:avLst/>
          </a:prstGeom>
          <a:ln w="28575">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1265237" y="1516062"/>
            <a:ext cx="3146695" cy="627864"/>
          </a:xfrm>
          <a:prstGeom prst="rect">
            <a:avLst/>
          </a:prstGeom>
          <a:noFill/>
        </p:spPr>
        <p:txBody>
          <a:bodyPr wrap="none" lIns="182880" tIns="146304" rIns="182880" bIns="146304" rtlCol="0">
            <a:spAutoFit/>
          </a:bodyPr>
          <a:lstStyle/>
          <a:p>
            <a:pPr>
              <a:lnSpc>
                <a:spcPct val="90000"/>
              </a:lnSpc>
              <a:spcAft>
                <a:spcPts val="600"/>
              </a:spcAft>
            </a:pPr>
            <a:r>
              <a:rPr lang="pt-BR" sz="2400" dirty="0">
                <a:solidFill>
                  <a:srgbClr val="FF0000"/>
                </a:solidFill>
              </a:rPr>
              <a:t>Your code goes here</a:t>
            </a:r>
            <a:endParaRPr lang="en-US" sz="2400" dirty="0" err="1">
              <a:solidFill>
                <a:srgbClr val="FF0000"/>
              </a:solidFill>
            </a:endParaRPr>
          </a:p>
        </p:txBody>
      </p:sp>
      <mc:AlternateContent xmlns:mc="http://schemas.openxmlformats.org/markup-compatibility/2006" xmlns:p14="http://schemas.microsoft.com/office/powerpoint/2010/main">
        <mc:Choice Requires="p14">
          <p:contentPart p14:bwMode="auto" r:id="rId11">
            <p14:nvContentPartPr>
              <p14:cNvPr id="2" name="Ink 1"/>
              <p14:cNvContentPartPr/>
              <p14:nvPr/>
            </p14:nvContentPartPr>
            <p14:xfrm>
              <a:off x="-138671" y="3629875"/>
              <a:ext cx="180" cy="180"/>
            </p14:xfrm>
          </p:contentPart>
        </mc:Choice>
        <mc:Fallback xmlns="">
          <p:pic>
            <p:nvPicPr>
              <p:cNvPr id="2" name="Ink 1"/>
              <p:cNvPicPr/>
              <p:nvPr/>
            </p:nvPicPr>
            <p:blipFill/>
            <p:spPr/>
          </p:pic>
        </mc:Fallback>
      </mc:AlternateContent>
      <p:cxnSp>
        <p:nvCxnSpPr>
          <p:cNvPr id="69" name="Straight Arrow Connector 68"/>
          <p:cNvCxnSpPr>
            <a:cxnSpLocks/>
          </p:cNvCxnSpPr>
          <p:nvPr/>
        </p:nvCxnSpPr>
        <p:spPr>
          <a:xfrm>
            <a:off x="2837672" y="3835127"/>
            <a:ext cx="166181" cy="1208877"/>
          </a:xfrm>
          <a:prstGeom prst="straightConnector1">
            <a:avLst/>
          </a:prstGeom>
          <a:ln w="349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06922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427037" y="2468562"/>
            <a:ext cx="2733675" cy="2552700"/>
          </a:xfrm>
          <a:prstGeom prst="rect">
            <a:avLst/>
          </a:prstGeom>
        </p:spPr>
      </p:pic>
      <p:sp>
        <p:nvSpPr>
          <p:cNvPr id="5" name="Rectangle 4"/>
          <p:cNvSpPr/>
          <p:nvPr/>
        </p:nvSpPr>
        <p:spPr bwMode="auto">
          <a:xfrm>
            <a:off x="3965574" y="2525712"/>
            <a:ext cx="4495800" cy="3486150"/>
          </a:xfrm>
          <a:prstGeom prst="rect">
            <a:avLst/>
          </a:prstGeom>
          <a:noFill/>
          <a:ln w="5715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1304637" y="1687512"/>
            <a:ext cx="978473"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User</a:t>
            </a:r>
          </a:p>
        </p:txBody>
      </p:sp>
      <p:sp>
        <p:nvSpPr>
          <p:cNvPr id="7" name="TextBox 6"/>
          <p:cNvSpPr txBox="1"/>
          <p:nvPr/>
        </p:nvSpPr>
        <p:spPr>
          <a:xfrm>
            <a:off x="5474970" y="1687512"/>
            <a:ext cx="147700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Channel</a:t>
            </a:r>
          </a:p>
        </p:txBody>
      </p:sp>
      <p:sp>
        <p:nvSpPr>
          <p:cNvPr id="8" name="TextBox 7"/>
          <p:cNvSpPr txBox="1"/>
          <p:nvPr/>
        </p:nvSpPr>
        <p:spPr>
          <a:xfrm>
            <a:off x="10217575" y="1687194"/>
            <a:ext cx="83099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Bot</a:t>
            </a:r>
          </a:p>
        </p:txBody>
      </p:sp>
      <p:sp>
        <p:nvSpPr>
          <p:cNvPr id="10" name="Title 6"/>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Bot Communication</a:t>
            </a:r>
          </a:p>
        </p:txBody>
      </p:sp>
      <p:pic>
        <p:nvPicPr>
          <p:cNvPr id="11" name="Picture 10"/>
          <p:cNvPicPr>
            <a:picLocks noChangeAspect="1"/>
          </p:cNvPicPr>
          <p:nvPr/>
        </p:nvPicPr>
        <p:blipFill>
          <a:blip r:embed="rId3"/>
          <a:stretch>
            <a:fillRect/>
          </a:stretch>
        </p:blipFill>
        <p:spPr>
          <a:xfrm>
            <a:off x="4221245" y="2687832"/>
            <a:ext cx="897723" cy="897723"/>
          </a:xfrm>
          <a:prstGeom prst="rect">
            <a:avLst/>
          </a:prstGeom>
        </p:spPr>
      </p:pic>
      <p:pic>
        <p:nvPicPr>
          <p:cNvPr id="12" name="Picture 11"/>
          <p:cNvPicPr>
            <a:picLocks noChangeAspect="1"/>
          </p:cNvPicPr>
          <p:nvPr/>
        </p:nvPicPr>
        <p:blipFill>
          <a:blip r:embed="rId4"/>
          <a:stretch>
            <a:fillRect/>
          </a:stretch>
        </p:blipFill>
        <p:spPr>
          <a:xfrm>
            <a:off x="4303335" y="3809252"/>
            <a:ext cx="946278" cy="951009"/>
          </a:xfrm>
          <a:prstGeom prst="rect">
            <a:avLst/>
          </a:prstGeom>
        </p:spPr>
      </p:pic>
      <p:pic>
        <p:nvPicPr>
          <p:cNvPr id="14" name="Picture 13"/>
          <p:cNvPicPr>
            <a:picLocks noChangeAspect="1"/>
          </p:cNvPicPr>
          <p:nvPr/>
        </p:nvPicPr>
        <p:blipFill>
          <a:blip r:embed="rId5"/>
          <a:stretch>
            <a:fillRect/>
          </a:stretch>
        </p:blipFill>
        <p:spPr>
          <a:xfrm>
            <a:off x="6999031" y="3799840"/>
            <a:ext cx="1338263" cy="1141618"/>
          </a:xfrm>
          <a:prstGeom prst="rect">
            <a:avLst/>
          </a:prstGeom>
        </p:spPr>
      </p:pic>
      <p:pic>
        <p:nvPicPr>
          <p:cNvPr id="15" name="Picture 14"/>
          <p:cNvPicPr>
            <a:picLocks noChangeAspect="1"/>
          </p:cNvPicPr>
          <p:nvPr/>
        </p:nvPicPr>
        <p:blipFill>
          <a:blip r:embed="rId6"/>
          <a:stretch>
            <a:fillRect/>
          </a:stretch>
        </p:blipFill>
        <p:spPr>
          <a:xfrm>
            <a:off x="5473207" y="2494956"/>
            <a:ext cx="1428750" cy="1428750"/>
          </a:xfrm>
          <a:prstGeom prst="rect">
            <a:avLst/>
          </a:prstGeom>
        </p:spPr>
      </p:pic>
      <p:pic>
        <p:nvPicPr>
          <p:cNvPr id="17" name="Picture 16"/>
          <p:cNvPicPr>
            <a:picLocks noChangeAspect="1"/>
          </p:cNvPicPr>
          <p:nvPr/>
        </p:nvPicPr>
        <p:blipFill>
          <a:blip r:embed="rId7"/>
          <a:stretch>
            <a:fillRect/>
          </a:stretch>
        </p:blipFill>
        <p:spPr>
          <a:xfrm>
            <a:off x="7168163" y="2714810"/>
            <a:ext cx="1000000" cy="1038095"/>
          </a:xfrm>
          <a:prstGeom prst="rect">
            <a:avLst/>
          </a:prstGeom>
        </p:spPr>
      </p:pic>
      <p:cxnSp>
        <p:nvCxnSpPr>
          <p:cNvPr id="18" name="Straight Connector 17"/>
          <p:cNvCxnSpPr>
            <a:cxnSpLocks/>
          </p:cNvCxnSpPr>
          <p:nvPr/>
        </p:nvCxnSpPr>
        <p:spPr>
          <a:xfrm>
            <a:off x="3238385" y="3850004"/>
            <a:ext cx="736719" cy="6668"/>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3" name="Straight Connector 22"/>
          <p:cNvCxnSpPr>
            <a:cxnSpLocks/>
          </p:cNvCxnSpPr>
          <p:nvPr/>
        </p:nvCxnSpPr>
        <p:spPr>
          <a:xfrm>
            <a:off x="8533299" y="3843336"/>
            <a:ext cx="736719" cy="6668"/>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24" name="Picture 23"/>
          <p:cNvPicPr>
            <a:picLocks noChangeAspect="1"/>
          </p:cNvPicPr>
          <p:nvPr/>
        </p:nvPicPr>
        <p:blipFill>
          <a:blip r:embed="rId8" cstate="hqprint">
            <a:extLst>
              <a:ext uri="{28A0092B-C50C-407E-A947-70E740481C1C}">
                <a14:useLocalDpi xmlns:a14="http://schemas.microsoft.com/office/drawing/2010/main"/>
              </a:ext>
            </a:extLst>
          </a:blip>
          <a:stretch>
            <a:fillRect/>
          </a:stretch>
        </p:blipFill>
        <p:spPr>
          <a:xfrm>
            <a:off x="5641974" y="4039095"/>
            <a:ext cx="1143000" cy="571500"/>
          </a:xfrm>
          <a:prstGeom prst="rect">
            <a:avLst/>
          </a:prstGeom>
        </p:spPr>
      </p:pic>
      <p:pic>
        <p:nvPicPr>
          <p:cNvPr id="2" name="Picture 1"/>
          <p:cNvPicPr>
            <a:picLocks noChangeAspect="1"/>
          </p:cNvPicPr>
          <p:nvPr/>
        </p:nvPicPr>
        <p:blipFill>
          <a:blip r:embed="rId9"/>
          <a:stretch>
            <a:fillRect/>
          </a:stretch>
        </p:blipFill>
        <p:spPr>
          <a:xfrm>
            <a:off x="4103170" y="4913215"/>
            <a:ext cx="713298" cy="722810"/>
          </a:xfrm>
          <a:prstGeom prst="rect">
            <a:avLst/>
          </a:prstGeom>
        </p:spPr>
      </p:pic>
      <p:pic>
        <p:nvPicPr>
          <p:cNvPr id="9" name="Picture 8"/>
          <p:cNvPicPr>
            <a:picLocks noChangeAspect="1"/>
          </p:cNvPicPr>
          <p:nvPr/>
        </p:nvPicPr>
        <p:blipFill>
          <a:blip r:embed="rId10"/>
          <a:stretch>
            <a:fillRect/>
          </a:stretch>
        </p:blipFill>
        <p:spPr>
          <a:xfrm>
            <a:off x="7540337" y="4913215"/>
            <a:ext cx="723905" cy="695330"/>
          </a:xfrm>
          <a:prstGeom prst="rect">
            <a:avLst/>
          </a:prstGeom>
        </p:spPr>
      </p:pic>
      <p:pic>
        <p:nvPicPr>
          <p:cNvPr id="13" name="Picture 12"/>
          <p:cNvPicPr>
            <a:picLocks noChangeAspect="1"/>
          </p:cNvPicPr>
          <p:nvPr/>
        </p:nvPicPr>
        <p:blipFill>
          <a:blip r:embed="rId11"/>
          <a:stretch>
            <a:fillRect/>
          </a:stretch>
        </p:blipFill>
        <p:spPr>
          <a:xfrm>
            <a:off x="4962972" y="4913215"/>
            <a:ext cx="704855" cy="700093"/>
          </a:xfrm>
          <a:prstGeom prst="rect">
            <a:avLst/>
          </a:prstGeom>
        </p:spPr>
      </p:pic>
      <p:pic>
        <p:nvPicPr>
          <p:cNvPr id="16" name="Picture 15"/>
          <p:cNvPicPr>
            <a:picLocks noChangeAspect="1"/>
          </p:cNvPicPr>
          <p:nvPr/>
        </p:nvPicPr>
        <p:blipFill>
          <a:blip r:embed="rId12"/>
          <a:stretch>
            <a:fillRect/>
          </a:stretch>
        </p:blipFill>
        <p:spPr>
          <a:xfrm>
            <a:off x="6614682" y="4913215"/>
            <a:ext cx="764315" cy="710991"/>
          </a:xfrm>
          <a:prstGeom prst="rect">
            <a:avLst/>
          </a:prstGeom>
        </p:spPr>
      </p:pic>
      <p:pic>
        <p:nvPicPr>
          <p:cNvPr id="19" name="Picture 18"/>
          <p:cNvPicPr>
            <a:picLocks noChangeAspect="1"/>
          </p:cNvPicPr>
          <p:nvPr/>
        </p:nvPicPr>
        <p:blipFill>
          <a:blip r:embed="rId13"/>
          <a:stretch>
            <a:fillRect/>
          </a:stretch>
        </p:blipFill>
        <p:spPr>
          <a:xfrm>
            <a:off x="5778797" y="4868862"/>
            <a:ext cx="787090" cy="746097"/>
          </a:xfrm>
          <a:prstGeom prst="rect">
            <a:avLst/>
          </a:prstGeom>
        </p:spPr>
      </p:pic>
      <p:pic>
        <p:nvPicPr>
          <p:cNvPr id="22" name="Picture 21"/>
          <p:cNvPicPr>
            <a:picLocks noChangeAspect="1"/>
          </p:cNvPicPr>
          <p:nvPr/>
        </p:nvPicPr>
        <p:blipFill>
          <a:blip r:embed="rId14"/>
          <a:stretch>
            <a:fillRect/>
          </a:stretch>
        </p:blipFill>
        <p:spPr>
          <a:xfrm>
            <a:off x="9327325" y="2319703"/>
            <a:ext cx="2893087" cy="2701559"/>
          </a:xfrm>
          <a:prstGeom prst="rect">
            <a:avLst/>
          </a:prstGeom>
        </p:spPr>
      </p:pic>
      <p:pic>
        <p:nvPicPr>
          <p:cNvPr id="25" name="Graphic 24"/>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438637" y="4436749"/>
            <a:ext cx="648050" cy="584513"/>
          </a:xfrm>
          <a:prstGeom prst="rect">
            <a:avLst/>
          </a:prstGeom>
        </p:spPr>
      </p:pic>
    </p:spTree>
    <p:extLst>
      <p:ext uri="{BB962C8B-B14F-4D97-AF65-F5344CB8AC3E}">
        <p14:creationId xmlns:p14="http://schemas.microsoft.com/office/powerpoint/2010/main" val="1253848025"/>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2052" name="Picture 4" descr="https://d28ukn35zk34qe.cloudfront.net/2016/03/31135420/connector-getstarted-system-diagram.png"/>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0" y="-1"/>
            <a:ext cx="12434711" cy="69945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8734206" y="559496"/>
            <a:ext cx="3406435" cy="5875529"/>
          </a:xfrm>
          <a:prstGeom prst="rect">
            <a:avLst/>
          </a:prstGeom>
        </p:spPr>
      </p:pic>
      <p:pic>
        <p:nvPicPr>
          <p:cNvPr id="4" name="Picture 3"/>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8684325" y="373062"/>
            <a:ext cx="3506196" cy="6514219"/>
          </a:xfrm>
          <a:prstGeom prst="rect">
            <a:avLst/>
          </a:prstGeom>
        </p:spPr>
      </p:pic>
    </p:spTree>
    <p:extLst>
      <p:ext uri="{BB962C8B-B14F-4D97-AF65-F5344CB8AC3E}">
        <p14:creationId xmlns:p14="http://schemas.microsoft.com/office/powerpoint/2010/main" val="4004949447"/>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661523" y="2963862"/>
            <a:ext cx="1828800" cy="1714500"/>
          </a:xfrm>
          <a:prstGeom prst="rect">
            <a:avLst/>
          </a:prstGeom>
        </p:spPr>
      </p:pic>
      <p:pic>
        <p:nvPicPr>
          <p:cNvPr id="3" name="Picture 2"/>
          <p:cNvPicPr>
            <a:picLocks noChangeAspect="1"/>
          </p:cNvPicPr>
          <p:nvPr/>
        </p:nvPicPr>
        <p:blipFill>
          <a:blip r:embed="rId3"/>
          <a:stretch>
            <a:fillRect/>
          </a:stretch>
        </p:blipFill>
        <p:spPr>
          <a:xfrm>
            <a:off x="3760787" y="3485514"/>
            <a:ext cx="933450" cy="857250"/>
          </a:xfrm>
          <a:prstGeom prst="rect">
            <a:avLst/>
          </a:prstGeom>
        </p:spPr>
      </p:pic>
      <p:pic>
        <p:nvPicPr>
          <p:cNvPr id="4" name="Picture 3"/>
          <p:cNvPicPr>
            <a:picLocks noChangeAspect="1"/>
          </p:cNvPicPr>
          <p:nvPr/>
        </p:nvPicPr>
        <p:blipFill>
          <a:blip r:embed="rId3"/>
          <a:stretch>
            <a:fillRect/>
          </a:stretch>
        </p:blipFill>
        <p:spPr>
          <a:xfrm>
            <a:off x="7511257" y="3485514"/>
            <a:ext cx="933450" cy="857250"/>
          </a:xfrm>
          <a:prstGeom prst="rect">
            <a:avLst/>
          </a:prstGeom>
        </p:spPr>
      </p:pic>
      <p:pic>
        <p:nvPicPr>
          <p:cNvPr id="5" name="Picture 4"/>
          <p:cNvPicPr>
            <a:picLocks noChangeAspect="1"/>
          </p:cNvPicPr>
          <p:nvPr/>
        </p:nvPicPr>
        <p:blipFill>
          <a:blip r:embed="rId4"/>
          <a:stretch>
            <a:fillRect/>
          </a:stretch>
        </p:blipFill>
        <p:spPr>
          <a:xfrm>
            <a:off x="5561013" y="2278062"/>
            <a:ext cx="962025" cy="2400300"/>
          </a:xfrm>
          <a:prstGeom prst="rect">
            <a:avLst/>
          </a:prstGeom>
        </p:spPr>
      </p:pic>
      <p:sp>
        <p:nvSpPr>
          <p:cNvPr id="7" name="Title 6"/>
          <p:cNvSpPr>
            <a:spLocks noGrp="1"/>
          </p:cNvSpPr>
          <p:nvPr>
            <p:ph type="title" idx="4294967295"/>
          </p:nvPr>
        </p:nvSpPr>
        <p:spPr>
          <a:xfrm>
            <a:off x="547688" y="295275"/>
            <a:ext cx="11888787" cy="917575"/>
          </a:xfrm>
        </p:spPr>
        <p:txBody>
          <a:bodyPr/>
          <a:lstStyle/>
          <a:p>
            <a:r>
              <a:rPr lang="en-US" dirty="0"/>
              <a:t>Connector Service</a:t>
            </a:r>
          </a:p>
        </p:txBody>
      </p:sp>
      <p:cxnSp>
        <p:nvCxnSpPr>
          <p:cNvPr id="9" name="Straight Connector 8"/>
          <p:cNvCxnSpPr>
            <a:cxnSpLocks/>
          </p:cNvCxnSpPr>
          <p:nvPr/>
        </p:nvCxnSpPr>
        <p:spPr>
          <a:xfrm>
            <a:off x="3170237" y="3914139"/>
            <a:ext cx="459582" cy="0"/>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4" name="Straight Connector 13"/>
          <p:cNvCxnSpPr>
            <a:cxnSpLocks/>
          </p:cNvCxnSpPr>
          <p:nvPr/>
        </p:nvCxnSpPr>
        <p:spPr>
          <a:xfrm>
            <a:off x="4541838" y="3906837"/>
            <a:ext cx="1210151" cy="7302"/>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 name="Straight Connector 14"/>
          <p:cNvCxnSpPr>
            <a:cxnSpLocks/>
          </p:cNvCxnSpPr>
          <p:nvPr/>
        </p:nvCxnSpPr>
        <p:spPr>
          <a:xfrm>
            <a:off x="6444457" y="3906837"/>
            <a:ext cx="1069181" cy="7302"/>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p:cNvCxnSpPr>
            <a:cxnSpLocks/>
          </p:cNvCxnSpPr>
          <p:nvPr/>
        </p:nvCxnSpPr>
        <p:spPr>
          <a:xfrm>
            <a:off x="8425657" y="3906837"/>
            <a:ext cx="1069181" cy="7302"/>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extBox 16"/>
          <p:cNvSpPr txBox="1"/>
          <p:nvPr/>
        </p:nvSpPr>
        <p:spPr>
          <a:xfrm>
            <a:off x="1705799" y="2279741"/>
            <a:ext cx="83099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Bot</a:t>
            </a:r>
          </a:p>
        </p:txBody>
      </p:sp>
      <p:sp>
        <p:nvSpPr>
          <p:cNvPr id="18" name="TextBox 17"/>
          <p:cNvSpPr txBox="1"/>
          <p:nvPr/>
        </p:nvSpPr>
        <p:spPr>
          <a:xfrm>
            <a:off x="3267080" y="2419097"/>
            <a:ext cx="1733488" cy="544765"/>
          </a:xfrm>
          <a:prstGeom prst="rect">
            <a:avLst/>
          </a:prstGeom>
          <a:noFill/>
        </p:spPr>
        <p:txBody>
          <a:bodyPr wrap="none" lIns="182880" tIns="146304" rIns="182880" bIns="146304" rtlCol="0">
            <a:spAutoFit/>
          </a:bodyPr>
          <a:lstStyle/>
          <a:p>
            <a:pPr>
              <a:lnSpc>
                <a:spcPct val="90000"/>
              </a:lnSpc>
              <a:spcAft>
                <a:spcPts val="600"/>
              </a:spcAft>
            </a:pPr>
            <a:r>
              <a:rPr lang="en-US" dirty="0">
                <a:gradFill>
                  <a:gsLst>
                    <a:gs pos="2917">
                      <a:schemeClr val="tx1"/>
                    </a:gs>
                    <a:gs pos="30000">
                      <a:schemeClr val="tx1"/>
                    </a:gs>
                  </a:gsLst>
                  <a:lin ang="5400000" scaled="0"/>
                </a:gradFill>
              </a:rPr>
              <a:t>Activity JSON</a:t>
            </a:r>
          </a:p>
        </p:txBody>
      </p:sp>
      <p:sp>
        <p:nvSpPr>
          <p:cNvPr id="19" name="TextBox 18"/>
          <p:cNvSpPr txBox="1"/>
          <p:nvPr/>
        </p:nvSpPr>
        <p:spPr>
          <a:xfrm>
            <a:off x="4622918" y="1445327"/>
            <a:ext cx="2991716" cy="627864"/>
          </a:xfrm>
          <a:prstGeom prst="rect">
            <a:avLst/>
          </a:prstGeom>
          <a:noFill/>
        </p:spPr>
        <p:txBody>
          <a:bodyPr wrap="none" lIns="182880" tIns="146304" rIns="182880" bIns="146304" rtlCol="0">
            <a:spAutoFit/>
          </a:bodyPr>
          <a:lstStyle/>
          <a:p>
            <a:pPr>
              <a:lnSpc>
                <a:spcPct val="90000"/>
              </a:lnSpc>
              <a:spcAft>
                <a:spcPts val="600"/>
              </a:spcAft>
            </a:pPr>
            <a:r>
              <a:rPr lang="en-US" sz="2400" b="1" dirty="0">
                <a:gradFill>
                  <a:gsLst>
                    <a:gs pos="2917">
                      <a:schemeClr val="tx1"/>
                    </a:gs>
                    <a:gs pos="30000">
                      <a:schemeClr val="tx1"/>
                    </a:gs>
                  </a:gsLst>
                  <a:lin ang="5400000" scaled="0"/>
                </a:gradFill>
              </a:rPr>
              <a:t>Connector Service</a:t>
            </a:r>
          </a:p>
        </p:txBody>
      </p:sp>
      <p:sp>
        <p:nvSpPr>
          <p:cNvPr id="21" name="TextBox 20"/>
          <p:cNvSpPr txBox="1"/>
          <p:nvPr/>
        </p:nvSpPr>
        <p:spPr>
          <a:xfrm>
            <a:off x="9799637" y="2195741"/>
            <a:ext cx="147700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Channel</a:t>
            </a:r>
          </a:p>
        </p:txBody>
      </p:sp>
      <p:sp>
        <p:nvSpPr>
          <p:cNvPr id="22" name="TextBox 21"/>
          <p:cNvSpPr txBox="1"/>
          <p:nvPr/>
        </p:nvSpPr>
        <p:spPr>
          <a:xfrm>
            <a:off x="7111238" y="2419097"/>
            <a:ext cx="1810432" cy="544765"/>
          </a:xfrm>
          <a:prstGeom prst="rect">
            <a:avLst/>
          </a:prstGeom>
          <a:noFill/>
        </p:spPr>
        <p:txBody>
          <a:bodyPr wrap="none" lIns="182880" tIns="146304" rIns="182880" bIns="146304" rtlCol="0">
            <a:spAutoFit/>
          </a:bodyPr>
          <a:lstStyle/>
          <a:p>
            <a:pPr>
              <a:lnSpc>
                <a:spcPct val="90000"/>
              </a:lnSpc>
              <a:spcAft>
                <a:spcPts val="600"/>
              </a:spcAft>
            </a:pPr>
            <a:r>
              <a:rPr lang="en-US" dirty="0">
                <a:gradFill>
                  <a:gsLst>
                    <a:gs pos="2917">
                      <a:schemeClr val="tx1"/>
                    </a:gs>
                    <a:gs pos="30000">
                      <a:schemeClr val="tx1"/>
                    </a:gs>
                  </a:gsLst>
                  <a:lin ang="5400000" scaled="0"/>
                </a:gradFill>
              </a:rPr>
              <a:t>Channel JSON</a:t>
            </a:r>
          </a:p>
        </p:txBody>
      </p:sp>
      <p:pic>
        <p:nvPicPr>
          <p:cNvPr id="23" name="Picture 22"/>
          <p:cNvPicPr>
            <a:picLocks noChangeAspect="1"/>
          </p:cNvPicPr>
          <p:nvPr/>
        </p:nvPicPr>
        <p:blipFill>
          <a:blip r:embed="rId5"/>
          <a:stretch>
            <a:fillRect/>
          </a:stretch>
        </p:blipFill>
        <p:spPr>
          <a:xfrm>
            <a:off x="966977" y="2919538"/>
            <a:ext cx="2203260" cy="2057400"/>
          </a:xfrm>
          <a:prstGeom prst="rect">
            <a:avLst/>
          </a:prstGeom>
        </p:spPr>
      </p:pic>
      <p:pic>
        <p:nvPicPr>
          <p:cNvPr id="24" name="Graphic 23"/>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81377" y="4588935"/>
            <a:ext cx="365760" cy="329900"/>
          </a:xfrm>
          <a:prstGeom prst="rect">
            <a:avLst/>
          </a:prstGeom>
        </p:spPr>
      </p:pic>
    </p:spTree>
    <p:extLst>
      <p:ext uri="{BB962C8B-B14F-4D97-AF65-F5344CB8AC3E}">
        <p14:creationId xmlns:p14="http://schemas.microsoft.com/office/powerpoint/2010/main" val="2954729476"/>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 y="268312"/>
            <a:ext cx="12436475" cy="6457899"/>
          </a:xfrm>
          <a:prstGeom prst="rect">
            <a:avLst/>
          </a:prstGeom>
        </p:spPr>
      </p:pic>
    </p:spTree>
    <p:extLst>
      <p:ext uri="{BB962C8B-B14F-4D97-AF65-F5344CB8AC3E}">
        <p14:creationId xmlns:p14="http://schemas.microsoft.com/office/powerpoint/2010/main" val="4290063030"/>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3237" y="2316162"/>
            <a:ext cx="2733675" cy="2552700"/>
          </a:xfrm>
          <a:prstGeom prst="rect">
            <a:avLst/>
          </a:prstGeom>
        </p:spPr>
      </p:pic>
      <p:sp>
        <p:nvSpPr>
          <p:cNvPr id="4" name="Title 6"/>
          <p:cNvSpPr txBox="1">
            <a:spLocks/>
          </p:cNvSpPr>
          <p:nvPr/>
        </p:nvSpPr>
        <p:spPr>
          <a:xfrm>
            <a:off x="547688" y="295275"/>
            <a:ext cx="11888787"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Dialogs</a:t>
            </a:r>
          </a:p>
        </p:txBody>
      </p:sp>
      <p:sp>
        <p:nvSpPr>
          <p:cNvPr id="5" name="Rectangle: Rounded Corners 4"/>
          <p:cNvSpPr/>
          <p:nvPr/>
        </p:nvSpPr>
        <p:spPr bwMode="auto">
          <a:xfrm>
            <a:off x="3236912" y="1973262"/>
            <a:ext cx="3276600" cy="723900"/>
          </a:xfrm>
          <a:prstGeom prst="roundRect">
            <a:avLst>
              <a:gd name="adj" fmla="val 50000"/>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800" dirty="0">
                <a:gradFill>
                  <a:gsLst>
                    <a:gs pos="0">
                      <a:srgbClr val="FFFFFF"/>
                    </a:gs>
                    <a:gs pos="100000">
                      <a:srgbClr val="FFFFFF"/>
                    </a:gs>
                  </a:gsLst>
                  <a:lin ang="5400000" scaled="0"/>
                </a:gradFill>
                <a:ea typeface="Segoe UI" pitchFamily="34" charset="0"/>
                <a:cs typeface="Segoe UI" pitchFamily="34" charset="0"/>
              </a:rPr>
              <a:t>Hi</a:t>
            </a: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Rounded Corners 5"/>
          <p:cNvSpPr/>
          <p:nvPr/>
        </p:nvSpPr>
        <p:spPr bwMode="auto">
          <a:xfrm>
            <a:off x="5075237" y="3040062"/>
            <a:ext cx="3962400" cy="723900"/>
          </a:xfrm>
          <a:prstGeom prst="roundRect">
            <a:avLst>
              <a:gd name="adj" fmla="val 50000"/>
            </a:avLst>
          </a:prstGeom>
          <a:solidFill>
            <a:srgbClr val="DE2E58"/>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Hi I'm Dinner Bot how can I help you today?</a:t>
            </a: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Rounded Corners 6"/>
          <p:cNvSpPr/>
          <p:nvPr/>
        </p:nvSpPr>
        <p:spPr bwMode="auto">
          <a:xfrm>
            <a:off x="3266756" y="4106862"/>
            <a:ext cx="3276600" cy="723900"/>
          </a:xfrm>
          <a:prstGeom prst="roundRect">
            <a:avLst>
              <a:gd name="adj" fmla="val 50000"/>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I would like to reserve a table.</a:t>
            </a:r>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Rounded Corners 7"/>
          <p:cNvSpPr/>
          <p:nvPr/>
        </p:nvSpPr>
        <p:spPr bwMode="auto">
          <a:xfrm>
            <a:off x="5303837" y="5229224"/>
            <a:ext cx="3962400" cy="723900"/>
          </a:xfrm>
          <a:prstGeom prst="roundRect">
            <a:avLst>
              <a:gd name="adj" fmla="val 50000"/>
            </a:avLst>
          </a:prstGeom>
          <a:solidFill>
            <a:srgbClr val="DE2E58"/>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Great, lets get started.</a:t>
            </a: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p:cNvSpPr txBox="1"/>
          <p:nvPr/>
        </p:nvSpPr>
        <p:spPr>
          <a:xfrm>
            <a:off x="1265237" y="1535898"/>
            <a:ext cx="978473"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User</a:t>
            </a:r>
          </a:p>
        </p:txBody>
      </p:sp>
      <p:sp>
        <p:nvSpPr>
          <p:cNvPr id="10" name="TextBox 9"/>
          <p:cNvSpPr txBox="1"/>
          <p:nvPr/>
        </p:nvSpPr>
        <p:spPr>
          <a:xfrm>
            <a:off x="10205750" y="1498592"/>
            <a:ext cx="830997"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Bot</a:t>
            </a:r>
          </a:p>
        </p:txBody>
      </p:sp>
      <p:pic>
        <p:nvPicPr>
          <p:cNvPr id="12" name="Picture 11"/>
          <p:cNvPicPr>
            <a:picLocks noChangeAspect="1"/>
          </p:cNvPicPr>
          <p:nvPr/>
        </p:nvPicPr>
        <p:blipFill>
          <a:blip r:embed="rId3"/>
          <a:stretch>
            <a:fillRect/>
          </a:stretch>
        </p:blipFill>
        <p:spPr>
          <a:xfrm>
            <a:off x="9266237" y="2468562"/>
            <a:ext cx="2733675" cy="2552700"/>
          </a:xfrm>
          <a:prstGeom prst="rect">
            <a:avLst/>
          </a:prstGeom>
        </p:spPr>
      </p:pic>
    </p:spTree>
    <p:extLst>
      <p:ext uri="{BB962C8B-B14F-4D97-AF65-F5344CB8AC3E}">
        <p14:creationId xmlns:p14="http://schemas.microsoft.com/office/powerpoint/2010/main" val="39846512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75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par>
                          <p:cTn id="14" fill="hold">
                            <p:stCondLst>
                              <p:cond delay="1750"/>
                            </p:stCondLst>
                            <p:childTnLst>
                              <p:par>
                                <p:cTn id="15" presetID="2" presetClass="entr" presetSubtype="4" fill="hold" grpId="0" nodeType="afterEffect">
                                  <p:stCondLst>
                                    <p:cond delay="75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3000"/>
                            </p:stCondLst>
                            <p:childTnLst>
                              <p:par>
                                <p:cTn id="20" presetID="2" presetClass="entr" presetSubtype="4" fill="hold" grpId="0" nodeType="afterEffect">
                                  <p:stCondLst>
                                    <p:cond delay="75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ppt_x"/>
                                          </p:val>
                                        </p:tav>
                                        <p:tav tm="100000">
                                          <p:val>
                                            <p:strVal val="#ppt_x"/>
                                          </p:val>
                                        </p:tav>
                                      </p:tavLst>
                                    </p:anim>
                                    <p:anim calcmode="lin" valueType="num">
                                      <p:cBhvr additive="base">
                                        <p:cTn id="2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4238739" y="1897062"/>
            <a:ext cx="3429000" cy="609600"/>
          </a:xfrm>
          <a:prstGeom prst="rect">
            <a:avLst/>
          </a:prstGeom>
          <a:solidFill>
            <a:srgbClr val="DE2E5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How can I help you</a:t>
            </a:r>
          </a:p>
        </p:txBody>
      </p:sp>
      <p:sp>
        <p:nvSpPr>
          <p:cNvPr id="3" name="Rectangle 2"/>
          <p:cNvSpPr/>
          <p:nvPr/>
        </p:nvSpPr>
        <p:spPr bwMode="auto">
          <a:xfrm>
            <a:off x="4237037" y="2887662"/>
            <a:ext cx="3429000" cy="609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I want to reserve a table</a:t>
            </a:r>
          </a:p>
        </p:txBody>
      </p:sp>
      <p:sp>
        <p:nvSpPr>
          <p:cNvPr id="4" name="Diamond 3"/>
          <p:cNvSpPr/>
          <p:nvPr/>
        </p:nvSpPr>
        <p:spPr bwMode="auto">
          <a:xfrm>
            <a:off x="4465637" y="3878262"/>
            <a:ext cx="2971800" cy="2209800"/>
          </a:xfrm>
          <a:prstGeom prst="diamond">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Do we know the user?</a:t>
            </a:r>
          </a:p>
        </p:txBody>
      </p:sp>
      <p:sp>
        <p:nvSpPr>
          <p:cNvPr id="5" name="Rectangle 4"/>
          <p:cNvSpPr/>
          <p:nvPr/>
        </p:nvSpPr>
        <p:spPr bwMode="auto">
          <a:xfrm>
            <a:off x="413816" y="6236680"/>
            <a:ext cx="3429000" cy="609600"/>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GetUserInfoDialog</a:t>
            </a:r>
          </a:p>
        </p:txBody>
      </p:sp>
      <p:sp>
        <p:nvSpPr>
          <p:cNvPr id="6" name="Rectangle 5"/>
          <p:cNvSpPr/>
          <p:nvPr/>
        </p:nvSpPr>
        <p:spPr bwMode="auto">
          <a:xfrm>
            <a:off x="8351837" y="6240462"/>
            <a:ext cx="3429000" cy="609600"/>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ReservationDialog</a:t>
            </a:r>
          </a:p>
        </p:txBody>
      </p:sp>
      <p:cxnSp>
        <p:nvCxnSpPr>
          <p:cNvPr id="8" name="Straight Arrow Connector 7"/>
          <p:cNvCxnSpPr/>
          <p:nvPr/>
        </p:nvCxnSpPr>
        <p:spPr>
          <a:xfrm>
            <a:off x="2141537" y="4983162"/>
            <a:ext cx="0" cy="125351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endCxn id="4" idx="1"/>
          </p:cNvCxnSpPr>
          <p:nvPr/>
        </p:nvCxnSpPr>
        <p:spPr>
          <a:xfrm>
            <a:off x="2141537" y="4983162"/>
            <a:ext cx="23241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10180637" y="4983162"/>
            <a:ext cx="0" cy="12573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7437437" y="4971760"/>
            <a:ext cx="27432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3081977" y="4259262"/>
            <a:ext cx="781304"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No</a:t>
            </a:r>
          </a:p>
        </p:txBody>
      </p:sp>
      <p:sp>
        <p:nvSpPr>
          <p:cNvPr id="18" name="TextBox 17"/>
          <p:cNvSpPr txBox="1"/>
          <p:nvPr/>
        </p:nvSpPr>
        <p:spPr>
          <a:xfrm>
            <a:off x="8353539" y="4487862"/>
            <a:ext cx="80233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Yes</a:t>
            </a:r>
          </a:p>
        </p:txBody>
      </p:sp>
      <p:cxnSp>
        <p:nvCxnSpPr>
          <p:cNvPr id="19" name="Straight Arrow Connector 18"/>
          <p:cNvCxnSpPr>
            <a:stCxn id="3" idx="2"/>
          </p:cNvCxnSpPr>
          <p:nvPr/>
        </p:nvCxnSpPr>
        <p:spPr>
          <a:xfrm>
            <a:off x="5951537" y="3497262"/>
            <a:ext cx="0" cy="3810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5951537" y="2506662"/>
            <a:ext cx="0" cy="3810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814038" y="110145"/>
            <a:ext cx="4466287"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Dialogs = Routing</a:t>
            </a:r>
          </a:p>
        </p:txBody>
      </p:sp>
      <p:sp>
        <p:nvSpPr>
          <p:cNvPr id="20" name="Rectangle 19"/>
          <p:cNvSpPr/>
          <p:nvPr/>
        </p:nvSpPr>
        <p:spPr bwMode="auto">
          <a:xfrm>
            <a:off x="4237037" y="982662"/>
            <a:ext cx="3429000" cy="609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Hi</a:t>
            </a:r>
          </a:p>
        </p:txBody>
      </p:sp>
      <p:cxnSp>
        <p:nvCxnSpPr>
          <p:cNvPr id="22" name="Straight Arrow Connector 21"/>
          <p:cNvCxnSpPr>
            <a:cxnSpLocks/>
            <a:endCxn id="2" idx="0"/>
          </p:cNvCxnSpPr>
          <p:nvPr/>
        </p:nvCxnSpPr>
        <p:spPr>
          <a:xfrm>
            <a:off x="5949835" y="1592262"/>
            <a:ext cx="3404" cy="3048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468143"/>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55637" y="1135062"/>
            <a:ext cx="11506200" cy="5029200"/>
          </a:xfrm>
          <a:prstGeom prst="rect">
            <a:avLst/>
          </a:prstGeom>
          <a:noFill/>
          <a:ln w="762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2" name="Diagram 1"/>
          <p:cNvGraphicFramePr/>
          <p:nvPr>
            <p:extLst>
              <p:ext uri="{D42A27DB-BD31-4B8C-83A1-F6EECF244321}">
                <p14:modId xmlns:p14="http://schemas.microsoft.com/office/powerpoint/2010/main" val="820957078"/>
              </p:ext>
            </p:extLst>
          </p:nvPr>
        </p:nvGraphicFramePr>
        <p:xfrm>
          <a:off x="2072746" y="1287462"/>
          <a:ext cx="8290983" cy="4724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6"/>
          <p:cNvSpPr txBox="1">
            <a:spLocks/>
          </p:cNvSpPr>
          <p:nvPr/>
        </p:nvSpPr>
        <p:spPr>
          <a:xfrm>
            <a:off x="547688" y="295275"/>
            <a:ext cx="11888787"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Dialog Chain</a:t>
            </a:r>
          </a:p>
        </p:txBody>
      </p:sp>
      <p:sp>
        <p:nvSpPr>
          <p:cNvPr id="4" name="TextBox 3"/>
          <p:cNvSpPr txBox="1"/>
          <p:nvPr/>
        </p:nvSpPr>
        <p:spPr>
          <a:xfrm>
            <a:off x="547688" y="6190321"/>
            <a:ext cx="4108304"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 Chaining or Context.Call</a:t>
            </a:r>
          </a:p>
        </p:txBody>
      </p:sp>
      <p:sp>
        <p:nvSpPr>
          <p:cNvPr id="5" name="TextBox 4"/>
          <p:cNvSpPr txBox="1"/>
          <p:nvPr/>
        </p:nvSpPr>
        <p:spPr>
          <a:xfrm>
            <a:off x="6217956" y="6190321"/>
            <a:ext cx="595118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node beginDialog/</a:t>
            </a:r>
            <a:r>
              <a:rPr lang="en-US" sz="2400" dirty="0" err="1">
                <a:gradFill>
                  <a:gsLst>
                    <a:gs pos="2917">
                      <a:schemeClr val="tx1"/>
                    </a:gs>
                    <a:gs pos="30000">
                      <a:schemeClr val="tx1"/>
                    </a:gs>
                  </a:gsLst>
                  <a:lin ang="5400000" scaled="0"/>
                </a:gradFill>
              </a:rPr>
              <a:t>endDialog</a:t>
            </a:r>
            <a:r>
              <a:rPr lang="en-US" sz="2400" dirty="0">
                <a:gradFill>
                  <a:gsLst>
                    <a:gs pos="2917">
                      <a:schemeClr val="tx1"/>
                    </a:gs>
                    <a:gs pos="30000">
                      <a:schemeClr val="tx1"/>
                    </a:gs>
                  </a:gsLst>
                  <a:lin ang="5400000" scaled="0"/>
                </a:gradFill>
              </a:rPr>
              <a:t> or waterfall</a:t>
            </a:r>
          </a:p>
        </p:txBody>
      </p:sp>
      <p:sp>
        <p:nvSpPr>
          <p:cNvPr id="8" name="TextBox 7"/>
          <p:cNvSpPr txBox="1"/>
          <p:nvPr/>
        </p:nvSpPr>
        <p:spPr>
          <a:xfrm>
            <a:off x="932537" y="1287462"/>
            <a:ext cx="3338606"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chemeClr val="accent1"/>
                </a:solidFill>
              </a:rPr>
              <a:t>Conversation</a:t>
            </a:r>
          </a:p>
        </p:txBody>
      </p:sp>
    </p:spTree>
    <p:extLst>
      <p:ext uri="{BB962C8B-B14F-4D97-AF65-F5344CB8AC3E}">
        <p14:creationId xmlns:p14="http://schemas.microsoft.com/office/powerpoint/2010/main" val="3185106723"/>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212851"/>
            <a:ext cx="11887200" cy="3965188"/>
          </a:xfrm>
        </p:spPr>
        <p:txBody>
          <a:bodyPr/>
          <a:lstStyle/>
          <a:p>
            <a:r>
              <a:rPr lang="en-US" sz="2800" b="1" dirty="0" err="1"/>
              <a:t>userData</a:t>
            </a:r>
            <a:endParaRPr lang="en-US" sz="2800" b="1" dirty="0"/>
          </a:p>
          <a:p>
            <a:pPr lvl="1"/>
            <a:r>
              <a:rPr lang="en-US" sz="1601" dirty="0"/>
              <a:t> stores information globally for the user across all conversations.</a:t>
            </a:r>
          </a:p>
          <a:p>
            <a:r>
              <a:rPr lang="en-US" sz="2800" b="1" dirty="0" err="1"/>
              <a:t>conversationData</a:t>
            </a:r>
            <a:r>
              <a:rPr lang="en-US" sz="2800" dirty="0"/>
              <a:t> </a:t>
            </a:r>
          </a:p>
          <a:p>
            <a:pPr lvl="1"/>
            <a:r>
              <a:rPr lang="en-US" sz="1601" dirty="0"/>
              <a:t>stores information globally for a single conversation. This data is visible to everyone within the conversation so care should be used to what’s stored there. It’s disabled by default and needs to be enabled using the bots </a:t>
            </a:r>
            <a:r>
              <a:rPr lang="en-US" sz="1601" dirty="0" err="1">
                <a:hlinkClick r:id="rId2"/>
              </a:rPr>
              <a:t>persistConversationData</a:t>
            </a:r>
            <a:r>
              <a:rPr lang="en-US" sz="1601" dirty="0"/>
              <a:t> setting.</a:t>
            </a:r>
          </a:p>
          <a:p>
            <a:r>
              <a:rPr lang="en-US" sz="2800" b="1" dirty="0" err="1"/>
              <a:t>privateConversationData</a:t>
            </a:r>
            <a:r>
              <a:rPr lang="en-US" sz="2800" dirty="0"/>
              <a:t> </a:t>
            </a:r>
          </a:p>
          <a:p>
            <a:pPr lvl="1"/>
            <a:r>
              <a:rPr lang="en-US" sz="1601" dirty="0"/>
              <a:t>stores information globally for a single conversation but its private data for the current user. This data spans all dialogs so it’s useful for storing temporary state that you want cleaned up when the conversation ends.</a:t>
            </a:r>
          </a:p>
          <a:p>
            <a:r>
              <a:rPr lang="en-US" sz="2800" b="1" dirty="0" err="1"/>
              <a:t>dialogData</a:t>
            </a:r>
            <a:r>
              <a:rPr lang="en-US" sz="2800" dirty="0"/>
              <a:t> </a:t>
            </a:r>
          </a:p>
          <a:p>
            <a:pPr lvl="1"/>
            <a:r>
              <a:rPr lang="en-US" sz="1601" dirty="0"/>
              <a:t>persists information for a single dialog instance. This is essential for storing temporary information in between the steps of a waterfall.</a:t>
            </a:r>
          </a:p>
        </p:txBody>
      </p:sp>
      <p:sp>
        <p:nvSpPr>
          <p:cNvPr id="3" name="Title 2"/>
          <p:cNvSpPr>
            <a:spLocks noGrp="1"/>
          </p:cNvSpPr>
          <p:nvPr>
            <p:ph type="title"/>
          </p:nvPr>
        </p:nvSpPr>
        <p:spPr/>
        <p:txBody>
          <a:bodyPr/>
          <a:lstStyle/>
          <a:p>
            <a:r>
              <a:rPr lang="en-US" dirty="0"/>
              <a:t>Persisting Data</a:t>
            </a:r>
          </a:p>
        </p:txBody>
      </p:sp>
    </p:spTree>
    <p:extLst>
      <p:ext uri="{BB962C8B-B14F-4D97-AF65-F5344CB8AC3E}">
        <p14:creationId xmlns:p14="http://schemas.microsoft.com/office/powerpoint/2010/main" val="181204556"/>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Dialogs are for bots like screens are for apps</a:t>
            </a:r>
          </a:p>
        </p:txBody>
      </p:sp>
      <p:sp>
        <p:nvSpPr>
          <p:cNvPr id="6" name="TextBox 5"/>
          <p:cNvSpPr txBox="1"/>
          <p:nvPr/>
        </p:nvSpPr>
        <p:spPr>
          <a:xfrm>
            <a:off x="282077" y="1186140"/>
            <a:ext cx="11565155" cy="5062924"/>
          </a:xfrm>
          <a:prstGeom prst="rect">
            <a:avLst/>
          </a:prstGeom>
          <a:noFill/>
        </p:spPr>
        <p:txBody>
          <a:bodyPr wrap="square" lIns="182880" tIns="146304" rIns="182880" bIns="146304" rtlCol="0">
            <a:spAutoFit/>
          </a:bodyPr>
          <a:lstStyle/>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1" i="0" u="none" strike="noStrike" kern="0" cap="none" spc="0" normalizeH="0" baseline="0" noProof="0" dirty="0">
                <a:ln>
                  <a:noFill/>
                </a:ln>
                <a:solidFill>
                  <a:srgbClr val="353535"/>
                </a:solidFill>
                <a:effectLst/>
                <a:uLnTx/>
                <a:uFillTx/>
                <a:latin typeface="Segoe UI Light"/>
                <a:ea typeface="+mn-ea"/>
                <a:cs typeface="+mn-cs"/>
              </a:rPr>
              <a:t>They separate concerns and organize flows, exactly the same way:</a:t>
            </a: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p:txBody>
      </p:sp>
      <p:pic>
        <p:nvPicPr>
          <p:cNvPr id="2" name="Picture 1"/>
          <p:cNvPicPr>
            <a:picLocks noChangeAspect="1"/>
          </p:cNvPicPr>
          <p:nvPr/>
        </p:nvPicPr>
        <p:blipFill>
          <a:blip r:embed="rId3"/>
          <a:stretch>
            <a:fillRect/>
          </a:stretch>
        </p:blipFill>
        <p:spPr>
          <a:xfrm>
            <a:off x="1387602" y="1861765"/>
            <a:ext cx="8533529" cy="3769097"/>
          </a:xfrm>
          <a:prstGeom prst="rect">
            <a:avLst/>
          </a:prstGeom>
        </p:spPr>
      </p:pic>
    </p:spTree>
    <p:extLst>
      <p:ext uri="{BB962C8B-B14F-4D97-AF65-F5344CB8AC3E}">
        <p14:creationId xmlns:p14="http://schemas.microsoft.com/office/powerpoint/2010/main" val="384143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 y="1"/>
            <a:ext cx="12436475" cy="6994524"/>
          </a:xfrm>
          <a:prstGeom prst="rect">
            <a:avLst/>
          </a:prstGeom>
        </p:spPr>
      </p:pic>
      <p:cxnSp>
        <p:nvCxnSpPr>
          <p:cNvPr id="4" name="Straight Arrow Connector 3"/>
          <p:cNvCxnSpPr/>
          <p:nvPr/>
        </p:nvCxnSpPr>
        <p:spPr>
          <a:xfrm flipH="1">
            <a:off x="4237037" y="2887662"/>
            <a:ext cx="2743200" cy="304800"/>
          </a:xfrm>
          <a:prstGeom prst="straightConnector1">
            <a:avLst/>
          </a:prstGeom>
          <a:ln w="76200">
            <a:headEnd type="none"/>
            <a:tailEnd type="triangle"/>
          </a:ln>
        </p:spPr>
        <p:style>
          <a:lnRef idx="1">
            <a:schemeClr val="accent4"/>
          </a:lnRef>
          <a:fillRef idx="0">
            <a:schemeClr val="accent4"/>
          </a:fillRef>
          <a:effectRef idx="0">
            <a:schemeClr val="accent4"/>
          </a:effectRef>
          <a:fontRef idx="minor">
            <a:schemeClr val="tx1"/>
          </a:fontRef>
        </p:style>
      </p:cxnSp>
      <p:cxnSp>
        <p:nvCxnSpPr>
          <p:cNvPr id="6" name="Straight Arrow Connector 5"/>
          <p:cNvCxnSpPr/>
          <p:nvPr/>
        </p:nvCxnSpPr>
        <p:spPr>
          <a:xfrm flipH="1">
            <a:off x="5151437" y="3878262"/>
            <a:ext cx="2743200" cy="304800"/>
          </a:xfrm>
          <a:prstGeom prst="straightConnector1">
            <a:avLst/>
          </a:prstGeom>
          <a:ln w="76200">
            <a:headEnd type="none"/>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1664686016"/>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Invoking a Dialog</a:t>
            </a:r>
          </a:p>
        </p:txBody>
      </p:sp>
      <p:sp>
        <p:nvSpPr>
          <p:cNvPr id="5" name="Text Placeholder 4"/>
          <p:cNvSpPr>
            <a:spLocks noGrp="1"/>
          </p:cNvSpPr>
          <p:nvPr>
            <p:ph type="body" sz="quarter" idx="10"/>
          </p:nvPr>
        </p:nvSpPr>
        <p:spPr>
          <a:xfrm>
            <a:off x="350837" y="1973262"/>
            <a:ext cx="11887199" cy="3656386"/>
          </a:xfrm>
        </p:spPr>
        <p:txBody>
          <a:bodyPr/>
          <a:lstStyle/>
          <a:p>
            <a:r>
              <a:rPr lang="en-US" sz="1600" dirty="0" err="1"/>
              <a:t>var</a:t>
            </a:r>
            <a:r>
              <a:rPr lang="en-US" sz="1600" dirty="0"/>
              <a:t> server = </a:t>
            </a:r>
            <a:r>
              <a:rPr lang="en-US" sz="1600" dirty="0" err="1"/>
              <a:t>restify.createServer</a:t>
            </a:r>
            <a:r>
              <a:rPr lang="en-US" sz="1600" dirty="0"/>
              <a:t>();</a:t>
            </a:r>
          </a:p>
          <a:p>
            <a:r>
              <a:rPr lang="en-US" sz="1600" dirty="0" err="1"/>
              <a:t>server.listen</a:t>
            </a:r>
            <a:r>
              <a:rPr lang="en-US" sz="1600" dirty="0"/>
              <a:t>(</a:t>
            </a:r>
            <a:r>
              <a:rPr lang="en-US" sz="1600" dirty="0" err="1"/>
              <a:t>process.env.port</a:t>
            </a:r>
            <a:r>
              <a:rPr lang="en-US" sz="1600" dirty="0"/>
              <a:t> || </a:t>
            </a:r>
            <a:r>
              <a:rPr lang="en-US" sz="1600" dirty="0" err="1"/>
              <a:t>process.env.PORT</a:t>
            </a:r>
            <a:r>
              <a:rPr lang="en-US" sz="1600" dirty="0"/>
              <a:t> || 3978, function () { });</a:t>
            </a:r>
          </a:p>
          <a:p>
            <a:endParaRPr lang="en-US" sz="1600" dirty="0"/>
          </a:p>
          <a:p>
            <a:r>
              <a:rPr lang="en-US" sz="1600" dirty="0" err="1"/>
              <a:t>var</a:t>
            </a:r>
            <a:r>
              <a:rPr lang="en-US" sz="1600" dirty="0"/>
              <a:t> connector = new </a:t>
            </a:r>
            <a:r>
              <a:rPr lang="en-US" sz="1600" dirty="0" err="1"/>
              <a:t>builder.ChatConnector</a:t>
            </a:r>
            <a:r>
              <a:rPr lang="en-US" sz="1600" dirty="0"/>
              <a:t>({</a:t>
            </a:r>
          </a:p>
          <a:p>
            <a:r>
              <a:rPr lang="en-US" sz="1600" dirty="0"/>
              <a:t>    </a:t>
            </a:r>
            <a:r>
              <a:rPr lang="en-US" sz="1600" dirty="0" err="1"/>
              <a:t>appId</a:t>
            </a:r>
            <a:r>
              <a:rPr lang="en-US" sz="1600" dirty="0"/>
              <a:t>: </a:t>
            </a:r>
            <a:r>
              <a:rPr lang="en-US" sz="1600" dirty="0" err="1"/>
              <a:t>process.env.MICROSOFT_APP_ID</a:t>
            </a:r>
            <a:r>
              <a:rPr lang="en-US" sz="1600" dirty="0"/>
              <a:t>,</a:t>
            </a:r>
          </a:p>
          <a:p>
            <a:r>
              <a:rPr lang="en-US" sz="1600" dirty="0"/>
              <a:t>    </a:t>
            </a:r>
            <a:r>
              <a:rPr lang="en-US" sz="1600" dirty="0" err="1"/>
              <a:t>appPassword</a:t>
            </a:r>
            <a:r>
              <a:rPr lang="en-US" sz="1600" dirty="0"/>
              <a:t>: </a:t>
            </a:r>
            <a:r>
              <a:rPr lang="en-US" sz="1600" dirty="0" err="1"/>
              <a:t>process.env.MICROSOFT_APP_PASSWORD</a:t>
            </a:r>
            <a:endParaRPr lang="en-US" sz="1600" dirty="0"/>
          </a:p>
          <a:p>
            <a:r>
              <a:rPr lang="en-US" sz="1600" dirty="0"/>
              <a:t>});</a:t>
            </a:r>
          </a:p>
          <a:p>
            <a:endParaRPr lang="en-US" sz="1600" dirty="0"/>
          </a:p>
          <a:p>
            <a:r>
              <a:rPr lang="en-US" sz="1600" dirty="0" err="1"/>
              <a:t>var</a:t>
            </a:r>
            <a:r>
              <a:rPr lang="en-US" sz="1600" dirty="0"/>
              <a:t> bot = new </a:t>
            </a:r>
            <a:r>
              <a:rPr lang="en-US" sz="1600" dirty="0" err="1"/>
              <a:t>builder.UniversalBot</a:t>
            </a:r>
            <a:r>
              <a:rPr lang="en-US" sz="1600" dirty="0"/>
              <a:t>(connector);</a:t>
            </a:r>
          </a:p>
          <a:p>
            <a:r>
              <a:rPr lang="en-US" sz="1600" dirty="0" err="1"/>
              <a:t>server.post</a:t>
            </a:r>
            <a:r>
              <a:rPr lang="en-US" sz="1600" dirty="0"/>
              <a:t>('/</a:t>
            </a:r>
            <a:r>
              <a:rPr lang="en-US" sz="1600" dirty="0" err="1"/>
              <a:t>api</a:t>
            </a:r>
            <a:r>
              <a:rPr lang="en-US" sz="1600" dirty="0"/>
              <a:t>/messages', </a:t>
            </a:r>
            <a:r>
              <a:rPr lang="en-US" sz="1600" dirty="0" err="1"/>
              <a:t>connector.listen</a:t>
            </a:r>
            <a:r>
              <a:rPr lang="en-US" sz="1600" dirty="0"/>
              <a:t>());</a:t>
            </a:r>
          </a:p>
          <a:p>
            <a:endParaRPr lang="en-US" sz="1600" dirty="0"/>
          </a:p>
          <a:p>
            <a:r>
              <a:rPr lang="en-US" sz="1600" dirty="0"/>
              <a:t>// Root dialog</a:t>
            </a:r>
          </a:p>
          <a:p>
            <a:r>
              <a:rPr lang="en-US" sz="1600" b="1" dirty="0" err="1"/>
              <a:t>bot.dialog</a:t>
            </a:r>
            <a:r>
              <a:rPr lang="en-US" sz="1600" b="1" dirty="0"/>
              <a:t>('/', ...</a:t>
            </a:r>
          </a:p>
        </p:txBody>
      </p:sp>
    </p:spTree>
    <p:extLst>
      <p:ext uri="{BB962C8B-B14F-4D97-AF65-F5344CB8AC3E}">
        <p14:creationId xmlns:p14="http://schemas.microsoft.com/office/powerpoint/2010/main" val="2344483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 y="268312"/>
            <a:ext cx="12436475" cy="6457899"/>
          </a:xfrm>
          <a:prstGeom prst="rect">
            <a:avLst/>
          </a:prstGeom>
        </p:spPr>
      </p:pic>
    </p:spTree>
    <p:extLst>
      <p:ext uri="{BB962C8B-B14F-4D97-AF65-F5344CB8AC3E}">
        <p14:creationId xmlns:p14="http://schemas.microsoft.com/office/powerpoint/2010/main" val="1658356956"/>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Dialogs are serialized into stacks</a:t>
            </a:r>
          </a:p>
        </p:txBody>
      </p:sp>
      <p:sp>
        <p:nvSpPr>
          <p:cNvPr id="6" name="TextBox 5"/>
          <p:cNvSpPr txBox="1"/>
          <p:nvPr/>
        </p:nvSpPr>
        <p:spPr>
          <a:xfrm>
            <a:off x="3246437" y="1973262"/>
            <a:ext cx="8593355" cy="926407"/>
          </a:xfrm>
          <a:prstGeom prst="rect">
            <a:avLst/>
          </a:prstGeom>
          <a:noFill/>
        </p:spPr>
        <p:txBody>
          <a:bodyPr wrap="square" lIns="182880" tIns="146304" rIns="182880" bIns="146304" rtlCol="0">
            <a:spAutoFit/>
          </a:bodyPr>
          <a:lstStyle/>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This is how we know how to navigate “back”</a:t>
            </a: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Users won’t necessarily think that way</a:t>
            </a: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p:txBody>
      </p:sp>
      <p:sp>
        <p:nvSpPr>
          <p:cNvPr id="5" name="Rectangle 4"/>
          <p:cNvSpPr/>
          <p:nvPr/>
        </p:nvSpPr>
        <p:spPr bwMode="auto">
          <a:xfrm>
            <a:off x="404272" y="5224287"/>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Root Dialog</a:t>
            </a:r>
          </a:p>
        </p:txBody>
      </p:sp>
      <p:sp>
        <p:nvSpPr>
          <p:cNvPr id="7" name="Rectangle 6"/>
          <p:cNvSpPr/>
          <p:nvPr/>
        </p:nvSpPr>
        <p:spPr bwMode="auto">
          <a:xfrm>
            <a:off x="404271" y="4157487"/>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Dialog 1</a:t>
            </a:r>
          </a:p>
        </p:txBody>
      </p:sp>
      <p:sp>
        <p:nvSpPr>
          <p:cNvPr id="8" name="Rectangle 7"/>
          <p:cNvSpPr/>
          <p:nvPr/>
        </p:nvSpPr>
        <p:spPr bwMode="auto">
          <a:xfrm>
            <a:off x="404271" y="3120659"/>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Dialog 2</a:t>
            </a:r>
          </a:p>
        </p:txBody>
      </p:sp>
      <p:sp>
        <p:nvSpPr>
          <p:cNvPr id="9" name="Rectangle 8"/>
          <p:cNvSpPr/>
          <p:nvPr/>
        </p:nvSpPr>
        <p:spPr bwMode="auto">
          <a:xfrm>
            <a:off x="427037" y="2141879"/>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a:t>
            </a:r>
          </a:p>
        </p:txBody>
      </p:sp>
    </p:spTree>
    <p:extLst>
      <p:ext uri="{BB962C8B-B14F-4D97-AF65-F5344CB8AC3E}">
        <p14:creationId xmlns:p14="http://schemas.microsoft.com/office/powerpoint/2010/main" val="3699002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Redirecting to a Dialog</a:t>
            </a:r>
          </a:p>
        </p:txBody>
      </p:sp>
      <p:sp>
        <p:nvSpPr>
          <p:cNvPr id="5" name="Text Placeholder 4"/>
          <p:cNvSpPr>
            <a:spLocks noGrp="1"/>
          </p:cNvSpPr>
          <p:nvPr>
            <p:ph type="body" sz="quarter" idx="10"/>
          </p:nvPr>
        </p:nvSpPr>
        <p:spPr>
          <a:xfrm>
            <a:off x="122237" y="1668462"/>
            <a:ext cx="11887199" cy="4739759"/>
          </a:xfrm>
        </p:spPr>
        <p:txBody>
          <a:bodyPr/>
          <a:lstStyle/>
          <a:p>
            <a:r>
              <a:rPr lang="en-US" sz="1600" dirty="0" err="1"/>
              <a:t>bot.dialog</a:t>
            </a:r>
            <a:r>
              <a:rPr lang="en-US" sz="1600" dirty="0"/>
              <a:t>('/', new </a:t>
            </a:r>
            <a:r>
              <a:rPr lang="en-US" sz="1600" dirty="0" err="1"/>
              <a:t>builder.IntentDialog</a:t>
            </a:r>
            <a:r>
              <a:rPr lang="en-US" sz="1600" dirty="0"/>
              <a:t>()</a:t>
            </a:r>
          </a:p>
          <a:p>
            <a:r>
              <a:rPr lang="en-US" sz="1600" dirty="0"/>
              <a:t>//Did the user type 'order'?</a:t>
            </a:r>
          </a:p>
          <a:p>
            <a:r>
              <a:rPr lang="en-US" sz="1600" dirty="0"/>
              <a:t>.</a:t>
            </a:r>
            <a:r>
              <a:rPr lang="en-US" sz="1600" dirty="0" err="1"/>
              <a:t>matchesAny</a:t>
            </a:r>
            <a:r>
              <a:rPr lang="en-US" sz="1600" dirty="0"/>
              <a:t>([/order/i], [ </a:t>
            </a:r>
          </a:p>
          <a:p>
            <a:r>
              <a:rPr lang="en-US" sz="1600" dirty="0"/>
              <a:t>    function (session) {</a:t>
            </a:r>
          </a:p>
          <a:p>
            <a:r>
              <a:rPr lang="en-US" sz="1600" dirty="0"/>
              <a:t>        //Let's invoke then the new order dialog</a:t>
            </a:r>
          </a:p>
          <a:p>
            <a:r>
              <a:rPr lang="en-US" sz="1600" dirty="0"/>
              <a:t>        </a:t>
            </a:r>
            <a:r>
              <a:rPr lang="en-US" sz="1600" b="1" dirty="0" err="1">
                <a:highlight>
                  <a:srgbClr val="FFFF00"/>
                </a:highlight>
              </a:rPr>
              <a:t>session.beginDialog</a:t>
            </a:r>
            <a:r>
              <a:rPr lang="en-US" sz="1600" b="1" dirty="0">
                <a:highlight>
                  <a:srgbClr val="FFFF00"/>
                </a:highlight>
              </a:rPr>
              <a:t>('/</a:t>
            </a:r>
            <a:r>
              <a:rPr lang="en-US" sz="1600" b="1" dirty="0" err="1">
                <a:highlight>
                  <a:srgbClr val="FFFF00"/>
                </a:highlight>
              </a:rPr>
              <a:t>newOrder</a:t>
            </a:r>
            <a:r>
              <a:rPr lang="en-US" sz="1600" b="1" dirty="0">
                <a:highlight>
                  <a:srgbClr val="FFFF00"/>
                </a:highlight>
              </a:rPr>
              <a:t>');</a:t>
            </a:r>
          </a:p>
          <a:p>
            <a:r>
              <a:rPr lang="en-US" sz="1600" dirty="0"/>
              <a:t>    },</a:t>
            </a:r>
          </a:p>
          <a:p>
            <a:endParaRPr lang="en-US" sz="1600" dirty="0"/>
          </a:p>
          <a:p>
            <a:r>
              <a:rPr lang="en-US" sz="1600" dirty="0"/>
              <a:t>    function (session, result) {</a:t>
            </a:r>
          </a:p>
          <a:p>
            <a:r>
              <a:rPr lang="en-US" sz="1600" dirty="0"/>
              <a:t>        //This will get us whatever the new order dialog decided to return to us</a:t>
            </a:r>
          </a:p>
          <a:p>
            <a:r>
              <a:rPr lang="en-US" sz="1600" dirty="0"/>
              <a:t>        </a:t>
            </a:r>
            <a:r>
              <a:rPr lang="en-US" sz="1600" dirty="0" err="1"/>
              <a:t>var</a:t>
            </a:r>
            <a:r>
              <a:rPr lang="en-US" sz="1600" dirty="0"/>
              <a:t> </a:t>
            </a:r>
            <a:r>
              <a:rPr lang="en-US" sz="1600" dirty="0" err="1"/>
              <a:t>resultFromNewOrder</a:t>
            </a:r>
            <a:r>
              <a:rPr lang="en-US" sz="1600" dirty="0"/>
              <a:t> = </a:t>
            </a:r>
            <a:r>
              <a:rPr lang="en-US" sz="1600" dirty="0" err="1"/>
              <a:t>result.response</a:t>
            </a:r>
            <a:r>
              <a:rPr lang="en-US" sz="1600" dirty="0"/>
              <a:t>;</a:t>
            </a:r>
          </a:p>
          <a:p>
            <a:endParaRPr lang="en-US" sz="1600" dirty="0"/>
          </a:p>
          <a:p>
            <a:r>
              <a:rPr lang="en-US" sz="1600" dirty="0"/>
              <a:t>        </a:t>
            </a:r>
            <a:r>
              <a:rPr lang="en-US" sz="1600" dirty="0" err="1"/>
              <a:t>session.send</a:t>
            </a:r>
            <a:r>
              <a:rPr lang="en-US" sz="1600" dirty="0"/>
              <a:t>('New order dialog just told me this: %s', </a:t>
            </a:r>
            <a:r>
              <a:rPr lang="en-US" sz="1600" dirty="0" err="1"/>
              <a:t>resultFromNewOrder</a:t>
            </a:r>
            <a:r>
              <a:rPr lang="en-US" sz="1600" dirty="0"/>
              <a:t>');</a:t>
            </a:r>
          </a:p>
          <a:p>
            <a:r>
              <a:rPr lang="en-US" sz="1600" dirty="0"/>
              <a:t>        //We are now done with the root dialog</a:t>
            </a:r>
          </a:p>
          <a:p>
            <a:r>
              <a:rPr lang="en-US" sz="1600" dirty="0"/>
              <a:t>        </a:t>
            </a:r>
            <a:r>
              <a:rPr lang="en-US" sz="1600" dirty="0" err="1"/>
              <a:t>session.endDialog</a:t>
            </a:r>
            <a:r>
              <a:rPr lang="en-US" sz="1600" dirty="0"/>
              <a:t>(); </a:t>
            </a:r>
          </a:p>
          <a:p>
            <a:r>
              <a:rPr lang="en-US" sz="1600" dirty="0"/>
              <a:t>    }</a:t>
            </a:r>
          </a:p>
          <a:p>
            <a:r>
              <a:rPr lang="en-US" sz="1600" dirty="0"/>
              <a:t>])</a:t>
            </a:r>
          </a:p>
        </p:txBody>
      </p:sp>
    </p:spTree>
    <p:extLst>
      <p:ext uri="{BB962C8B-B14F-4D97-AF65-F5344CB8AC3E}">
        <p14:creationId xmlns:p14="http://schemas.microsoft.com/office/powerpoint/2010/main" val="4068155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Redirecting to a Dialog</a:t>
            </a:r>
          </a:p>
        </p:txBody>
      </p:sp>
      <p:sp>
        <p:nvSpPr>
          <p:cNvPr id="5" name="Text Placeholder 4"/>
          <p:cNvSpPr>
            <a:spLocks noGrp="1"/>
          </p:cNvSpPr>
          <p:nvPr>
            <p:ph type="body" sz="quarter" idx="10"/>
          </p:nvPr>
        </p:nvSpPr>
        <p:spPr>
          <a:xfrm>
            <a:off x="122237" y="1668462"/>
            <a:ext cx="11887199" cy="3557897"/>
          </a:xfrm>
        </p:spPr>
        <p:txBody>
          <a:bodyPr/>
          <a:lstStyle/>
          <a:p>
            <a:r>
              <a:rPr lang="en-US" sz="1600" dirty="0" err="1">
                <a:solidFill>
                  <a:schemeClr val="tx1">
                    <a:lumMod val="75000"/>
                  </a:schemeClr>
                </a:solidFill>
              </a:rPr>
              <a:t>bot.dialog</a:t>
            </a:r>
            <a:r>
              <a:rPr lang="en-US" sz="1600" dirty="0">
                <a:solidFill>
                  <a:schemeClr val="tx1">
                    <a:lumMod val="75000"/>
                  </a:schemeClr>
                </a:solidFill>
              </a:rPr>
              <a:t>('/</a:t>
            </a:r>
            <a:r>
              <a:rPr lang="en-US" sz="1600" dirty="0" err="1">
                <a:solidFill>
                  <a:schemeClr val="tx1">
                    <a:lumMod val="75000"/>
                  </a:schemeClr>
                </a:solidFill>
              </a:rPr>
              <a:t>startCampaign</a:t>
            </a:r>
            <a:r>
              <a:rPr lang="en-US" sz="1600" dirty="0">
                <a:solidFill>
                  <a:schemeClr val="tx1">
                    <a:lumMod val="75000"/>
                  </a:schemeClr>
                </a:solidFill>
              </a:rPr>
              <a:t>', [</a:t>
            </a:r>
          </a:p>
          <a:p>
            <a:r>
              <a:rPr lang="en-US" sz="1600" dirty="0">
                <a:solidFill>
                  <a:schemeClr val="tx1">
                    <a:lumMod val="75000"/>
                  </a:schemeClr>
                </a:solidFill>
              </a:rPr>
              <a:t>	function (session, </a:t>
            </a:r>
            <a:r>
              <a:rPr lang="en-US" sz="1600" dirty="0" err="1">
                <a:solidFill>
                  <a:schemeClr val="tx1">
                    <a:lumMod val="75000"/>
                  </a:schemeClr>
                </a:solidFill>
              </a:rPr>
              <a:t>args</a:t>
            </a:r>
            <a:r>
              <a:rPr lang="en-US" sz="1600" dirty="0">
                <a:solidFill>
                  <a:schemeClr val="tx1">
                    <a:lumMod val="75000"/>
                  </a:schemeClr>
                </a:solidFill>
              </a:rPr>
              <a:t>, next) {</a:t>
            </a:r>
          </a:p>
          <a:p>
            <a:r>
              <a:rPr lang="en-US" sz="1600" dirty="0">
                <a:solidFill>
                  <a:schemeClr val="tx1">
                    <a:lumMod val="75000"/>
                  </a:schemeClr>
                </a:solidFill>
              </a:rPr>
              <a:t>		</a:t>
            </a:r>
            <a:r>
              <a:rPr lang="en-US" sz="1600" dirty="0" err="1">
                <a:solidFill>
                  <a:schemeClr val="tx1">
                    <a:lumMod val="75000"/>
                  </a:schemeClr>
                </a:solidFill>
              </a:rPr>
              <a:t>builder.Prompts.confirm</a:t>
            </a:r>
            <a:r>
              <a:rPr lang="en-US" sz="1600" dirty="0">
                <a:solidFill>
                  <a:schemeClr val="tx1">
                    <a:lumMod val="75000"/>
                  </a:schemeClr>
                </a:solidFill>
              </a:rPr>
              <a:t>(session, 'Do you already have a gift in mind?');</a:t>
            </a:r>
          </a:p>
          <a:p>
            <a:r>
              <a:rPr lang="en-US" sz="1600" dirty="0">
                <a:solidFill>
                  <a:schemeClr val="tx1">
                    <a:lumMod val="75000"/>
                  </a:schemeClr>
                </a:solidFill>
              </a:rPr>
              <a:t>	},</a:t>
            </a:r>
          </a:p>
          <a:p>
            <a:r>
              <a:rPr lang="en-US" sz="1600" dirty="0">
                <a:solidFill>
                  <a:schemeClr val="tx1">
                    <a:lumMod val="75000"/>
                  </a:schemeClr>
                </a:solidFill>
              </a:rPr>
              <a:t>	function (session, </a:t>
            </a:r>
            <a:r>
              <a:rPr lang="en-US" sz="1600" dirty="0" err="1">
                <a:solidFill>
                  <a:schemeClr val="tx1">
                    <a:lumMod val="75000"/>
                  </a:schemeClr>
                </a:solidFill>
              </a:rPr>
              <a:t>args</a:t>
            </a:r>
            <a:r>
              <a:rPr lang="en-US" sz="1600" dirty="0">
                <a:solidFill>
                  <a:schemeClr val="tx1">
                    <a:lumMod val="75000"/>
                  </a:schemeClr>
                </a:solidFill>
              </a:rPr>
              <a:t>, next ) {</a:t>
            </a:r>
          </a:p>
          <a:p>
            <a:r>
              <a:rPr lang="en-US" sz="1600" dirty="0">
                <a:solidFill>
                  <a:schemeClr val="tx1">
                    <a:lumMod val="75000"/>
                  </a:schemeClr>
                </a:solidFill>
              </a:rPr>
              <a:t>		if (</a:t>
            </a:r>
            <a:r>
              <a:rPr lang="en-US" sz="1600" dirty="0" err="1">
                <a:solidFill>
                  <a:schemeClr val="tx1">
                    <a:lumMod val="75000"/>
                  </a:schemeClr>
                </a:solidFill>
              </a:rPr>
              <a:t>args.response</a:t>
            </a:r>
            <a:r>
              <a:rPr lang="en-US" sz="1600" dirty="0">
                <a:solidFill>
                  <a:schemeClr val="tx1">
                    <a:lumMod val="75000"/>
                  </a:schemeClr>
                </a:solidFill>
              </a:rPr>
              <a:t>) {</a:t>
            </a:r>
          </a:p>
          <a:p>
            <a:r>
              <a:rPr lang="en-US" sz="1600" dirty="0">
                <a:solidFill>
                  <a:schemeClr val="tx1">
                    <a:lumMod val="75000"/>
                  </a:schemeClr>
                </a:solidFill>
              </a:rPr>
              <a:t>			</a:t>
            </a:r>
            <a:r>
              <a:rPr lang="en-US" sz="1600" dirty="0" err="1">
                <a:solidFill>
                  <a:schemeClr val="tx1">
                    <a:lumMod val="75000"/>
                  </a:schemeClr>
                </a:solidFill>
              </a:rPr>
              <a:t>builder.Prompts.choice</a:t>
            </a:r>
            <a:r>
              <a:rPr lang="en-US" sz="1600" dirty="0">
                <a:solidFill>
                  <a:schemeClr val="tx1">
                    <a:lumMod val="75000"/>
                  </a:schemeClr>
                </a:solidFill>
              </a:rPr>
              <a:t>(session, 'Is your gift from the website or elsewhere?', 			['I found my gift the site', 'I found my gift from an external site', 				'I </a:t>
            </a:r>
            <a:r>
              <a:rPr lang="en-US" sz="1600" dirty="0" err="1">
                <a:solidFill>
                  <a:schemeClr val="tx1">
                    <a:lumMod val="75000"/>
                  </a:schemeClr>
                </a:solidFill>
              </a:rPr>
              <a:t>didn</a:t>
            </a:r>
            <a:r>
              <a:rPr lang="en-US" sz="1600" dirty="0">
                <a:solidFill>
                  <a:schemeClr val="tx1">
                    <a:lumMod val="75000"/>
                  </a:schemeClr>
                </a:solidFill>
              </a:rPr>
              <a:t>\'t find my gift yet']);</a:t>
            </a:r>
          </a:p>
          <a:p>
            <a:r>
              <a:rPr lang="en-US" sz="1600" dirty="0">
                <a:solidFill>
                  <a:schemeClr val="tx1">
                    <a:lumMod val="75000"/>
                  </a:schemeClr>
                </a:solidFill>
              </a:rPr>
              <a:t>	} else {</a:t>
            </a:r>
          </a:p>
          <a:p>
            <a:r>
              <a:rPr lang="en-US" sz="1600" dirty="0">
                <a:solidFill>
                  <a:schemeClr val="tx1">
                    <a:lumMod val="75000"/>
                  </a:schemeClr>
                </a:solidFill>
              </a:rPr>
              <a:t>		</a:t>
            </a:r>
            <a:r>
              <a:rPr lang="en-US" sz="1600" dirty="0" err="1">
                <a:solidFill>
                  <a:schemeClr val="tx1">
                    <a:lumMod val="75000"/>
                  </a:schemeClr>
                </a:solidFill>
              </a:rPr>
              <a:t>session.send</a:t>
            </a:r>
            <a:r>
              <a:rPr lang="en-US" sz="1600" dirty="0">
                <a:solidFill>
                  <a:schemeClr val="tx1">
                    <a:lumMod val="75000"/>
                  </a:schemeClr>
                </a:solidFill>
              </a:rPr>
              <a:t>('That\'s okay, we can help you pick out the perfect gift! ');</a:t>
            </a:r>
          </a:p>
          <a:p>
            <a:r>
              <a:rPr lang="en-US" sz="1600" dirty="0">
                <a:solidFill>
                  <a:schemeClr val="tx1">
                    <a:lumMod val="75000"/>
                  </a:schemeClr>
                </a:solidFill>
              </a:rPr>
              <a:t>		return </a:t>
            </a:r>
            <a:r>
              <a:rPr lang="en-US" sz="1600" b="1" dirty="0" err="1">
                <a:solidFill>
                  <a:schemeClr val="tx1">
                    <a:lumMod val="75000"/>
                  </a:schemeClr>
                </a:solidFill>
                <a:highlight>
                  <a:srgbClr val="FFFF00"/>
                </a:highlight>
              </a:rPr>
              <a:t>session.replaceDialog</a:t>
            </a:r>
            <a:r>
              <a:rPr lang="en-US" sz="1600" b="1" dirty="0">
                <a:solidFill>
                  <a:schemeClr val="tx1">
                    <a:lumMod val="75000"/>
                  </a:schemeClr>
                </a:solidFill>
                <a:highlight>
                  <a:srgbClr val="FFFF00"/>
                </a:highlight>
              </a:rPr>
              <a:t>('/</a:t>
            </a:r>
            <a:r>
              <a:rPr lang="en-US" sz="1600" b="1" dirty="0" err="1">
                <a:solidFill>
                  <a:schemeClr val="tx1">
                    <a:lumMod val="75000"/>
                  </a:schemeClr>
                </a:solidFill>
                <a:highlight>
                  <a:srgbClr val="FFFF00"/>
                </a:highlight>
              </a:rPr>
              <a:t>productSearch</a:t>
            </a:r>
            <a:r>
              <a:rPr lang="en-US" sz="1600" b="1" dirty="0">
                <a:solidFill>
                  <a:schemeClr val="tx1">
                    <a:lumMod val="75000"/>
                  </a:schemeClr>
                </a:solidFill>
                <a:highlight>
                  <a:srgbClr val="FFFF00"/>
                </a:highlight>
              </a:rPr>
              <a:t>');</a:t>
            </a:r>
          </a:p>
          <a:p>
            <a:r>
              <a:rPr lang="en-US" sz="1600" dirty="0">
                <a:solidFill>
                  <a:schemeClr val="tx1">
                    <a:lumMod val="75000"/>
                  </a:schemeClr>
                </a:solidFill>
              </a:rPr>
              <a:t>}</a:t>
            </a:r>
          </a:p>
        </p:txBody>
      </p:sp>
    </p:spTree>
    <p:extLst>
      <p:ext uri="{BB962C8B-B14F-4D97-AF65-F5344CB8AC3E}">
        <p14:creationId xmlns:p14="http://schemas.microsoft.com/office/powerpoint/2010/main" val="187151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341437" y="2582862"/>
            <a:ext cx="10190000" cy="2316536"/>
          </a:xfrm>
          <a:prstGeom prst="rect">
            <a:avLst/>
          </a:prstGeom>
        </p:spPr>
      </p:pic>
      <p:sp>
        <p:nvSpPr>
          <p:cNvPr id="7" name="Title 6"/>
          <p:cNvSpPr>
            <a:spLocks noGrp="1"/>
          </p:cNvSpPr>
          <p:nvPr>
            <p:ph type="title"/>
          </p:nvPr>
        </p:nvSpPr>
        <p:spPr/>
        <p:txBody>
          <a:bodyPr/>
          <a:lstStyle/>
          <a:p>
            <a:r>
              <a:rPr lang="en-US" dirty="0"/>
              <a:t>Waterfall</a:t>
            </a:r>
          </a:p>
        </p:txBody>
      </p:sp>
      <p:sp>
        <p:nvSpPr>
          <p:cNvPr id="8" name="Text Placeholder 7"/>
          <p:cNvSpPr>
            <a:spLocks noGrp="1"/>
          </p:cNvSpPr>
          <p:nvPr>
            <p:ph type="body" sz="quarter" idx="10"/>
          </p:nvPr>
        </p:nvSpPr>
        <p:spPr>
          <a:xfrm>
            <a:off x="274638" y="1221157"/>
            <a:ext cx="11887199" cy="641714"/>
          </a:xfrm>
        </p:spPr>
        <p:txBody>
          <a:bodyPr/>
          <a:lstStyle/>
          <a:p>
            <a:r>
              <a:rPr lang="en-US" dirty="0"/>
              <a:t>Exactly what it sounds like.</a:t>
            </a:r>
          </a:p>
        </p:txBody>
      </p:sp>
    </p:spTree>
    <p:extLst>
      <p:ext uri="{BB962C8B-B14F-4D97-AF65-F5344CB8AC3E}">
        <p14:creationId xmlns:p14="http://schemas.microsoft.com/office/powerpoint/2010/main" val="1424981361"/>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74637" y="1427077"/>
            <a:ext cx="6216650" cy="3693319"/>
          </a:xfrm>
          <a:prstGeom prst="rect">
            <a:avLst/>
          </a:prstGeom>
        </p:spPr>
        <p:txBody>
          <a:bodyPr>
            <a:spAutoFit/>
          </a:bodyPr>
          <a:lstStyle/>
          <a:p>
            <a:r>
              <a:rPr lang="en-US" dirty="0" err="1"/>
              <a:t>var</a:t>
            </a:r>
            <a:r>
              <a:rPr lang="en-US" dirty="0"/>
              <a:t> builder = require(</a:t>
            </a:r>
            <a:r>
              <a:rPr lang="en-US" dirty="0">
                <a:solidFill>
                  <a:srgbClr val="DE2E58"/>
                </a:solidFill>
              </a:rPr>
              <a:t>'</a:t>
            </a:r>
            <a:r>
              <a:rPr lang="en-US" dirty="0" err="1">
                <a:solidFill>
                  <a:srgbClr val="DE2E58"/>
                </a:solidFill>
              </a:rPr>
              <a:t>botbuilder</a:t>
            </a:r>
            <a:r>
              <a:rPr lang="en-US" dirty="0">
                <a:solidFill>
                  <a:srgbClr val="DE2E58"/>
                </a:solidFill>
              </a:rPr>
              <a:t>');</a:t>
            </a:r>
          </a:p>
          <a:p>
            <a:endParaRPr lang="en-US" dirty="0"/>
          </a:p>
          <a:p>
            <a:r>
              <a:rPr lang="en-US" dirty="0" err="1"/>
              <a:t>var</a:t>
            </a:r>
            <a:r>
              <a:rPr lang="en-US" dirty="0"/>
              <a:t> connector = new </a:t>
            </a:r>
            <a:r>
              <a:rPr lang="en-US" dirty="0" err="1"/>
              <a:t>builder.ConsoleConnector</a:t>
            </a:r>
            <a:r>
              <a:rPr lang="en-US" dirty="0"/>
              <a:t>().listen();</a:t>
            </a:r>
          </a:p>
          <a:p>
            <a:r>
              <a:rPr lang="en-US" dirty="0" err="1"/>
              <a:t>var</a:t>
            </a:r>
            <a:r>
              <a:rPr lang="en-US" dirty="0"/>
              <a:t> bot = new </a:t>
            </a:r>
            <a:r>
              <a:rPr lang="en-US" dirty="0" err="1"/>
              <a:t>builder.UniversalBot</a:t>
            </a:r>
            <a:r>
              <a:rPr lang="en-US" dirty="0"/>
              <a:t>(connector);</a:t>
            </a:r>
            <a:br>
              <a:rPr lang="en-US" dirty="0"/>
            </a:br>
            <a:endParaRPr lang="en-US" dirty="0"/>
          </a:p>
          <a:p>
            <a:r>
              <a:rPr lang="en-US" dirty="0" err="1"/>
              <a:t>bot.dialog</a:t>
            </a:r>
            <a:r>
              <a:rPr lang="en-US" dirty="0"/>
              <a:t>(</a:t>
            </a:r>
            <a:r>
              <a:rPr lang="en-US" dirty="0">
                <a:solidFill>
                  <a:srgbClr val="FF0000"/>
                </a:solidFill>
              </a:rPr>
              <a:t>'/'</a:t>
            </a:r>
            <a:r>
              <a:rPr lang="en-US" dirty="0"/>
              <a:t>, [</a:t>
            </a:r>
          </a:p>
          <a:p>
            <a:r>
              <a:rPr lang="en-US" dirty="0"/>
              <a:t>    function (session) {</a:t>
            </a:r>
          </a:p>
          <a:p>
            <a:r>
              <a:rPr lang="en-US" dirty="0"/>
              <a:t>        </a:t>
            </a:r>
            <a:r>
              <a:rPr lang="en-US" dirty="0" err="1"/>
              <a:t>builder.Prompts.text</a:t>
            </a:r>
            <a:r>
              <a:rPr lang="en-US" dirty="0"/>
              <a:t>(session, </a:t>
            </a:r>
            <a:r>
              <a:rPr lang="en-US" dirty="0">
                <a:solidFill>
                  <a:srgbClr val="FF0000"/>
                </a:solidFill>
              </a:rPr>
              <a:t>'Hi! What is your name?'</a:t>
            </a:r>
            <a:r>
              <a:rPr lang="en-US" dirty="0"/>
              <a:t>);</a:t>
            </a:r>
          </a:p>
          <a:p>
            <a:r>
              <a:rPr lang="en-US" dirty="0"/>
              <a:t>    },</a:t>
            </a:r>
          </a:p>
          <a:p>
            <a:r>
              <a:rPr lang="en-US" dirty="0"/>
              <a:t>    function (session, results) {</a:t>
            </a:r>
          </a:p>
          <a:p>
            <a:r>
              <a:rPr lang="en-US" dirty="0"/>
              <a:t>        </a:t>
            </a:r>
            <a:r>
              <a:rPr lang="en-US" dirty="0" err="1"/>
              <a:t>session.send</a:t>
            </a:r>
            <a:r>
              <a:rPr lang="en-US" dirty="0"/>
              <a:t>(</a:t>
            </a:r>
            <a:r>
              <a:rPr lang="en-US" dirty="0">
                <a:solidFill>
                  <a:srgbClr val="FF0000"/>
                </a:solidFill>
              </a:rPr>
              <a:t>'Hello %s!', </a:t>
            </a:r>
            <a:r>
              <a:rPr lang="en-US" dirty="0" err="1"/>
              <a:t>results.response</a:t>
            </a:r>
            <a:r>
              <a:rPr lang="en-US" dirty="0"/>
              <a:t>);</a:t>
            </a:r>
          </a:p>
          <a:p>
            <a:r>
              <a:rPr lang="en-US" dirty="0"/>
              <a:t>    }</a:t>
            </a:r>
          </a:p>
          <a:p>
            <a:r>
              <a:rPr lang="en-US" dirty="0"/>
              <a:t>]);</a:t>
            </a:r>
          </a:p>
        </p:txBody>
      </p:sp>
      <p:grpSp>
        <p:nvGrpSpPr>
          <p:cNvPr id="8" name="Group 7"/>
          <p:cNvGrpSpPr/>
          <p:nvPr/>
        </p:nvGrpSpPr>
        <p:grpSpPr>
          <a:xfrm>
            <a:off x="837424" y="2552370"/>
            <a:ext cx="11424247" cy="1446550"/>
            <a:chOff x="960437" y="2206393"/>
            <a:chExt cx="11424247" cy="1446550"/>
          </a:xfrm>
        </p:grpSpPr>
        <p:cxnSp>
          <p:nvCxnSpPr>
            <p:cNvPr id="11" name="Straight Connector 10"/>
            <p:cNvCxnSpPr/>
            <p:nvPr/>
          </p:nvCxnSpPr>
          <p:spPr>
            <a:xfrm flipV="1">
              <a:off x="960437" y="3573462"/>
              <a:ext cx="10606251" cy="3281"/>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5363350" y="2206393"/>
              <a:ext cx="7021334" cy="1446550"/>
              <a:chOff x="5363350" y="2206393"/>
              <a:chExt cx="7021334" cy="1446550"/>
            </a:xfrm>
          </p:grpSpPr>
          <p:cxnSp>
            <p:nvCxnSpPr>
              <p:cNvPr id="14" name="Straight Arrow Connector 13"/>
              <p:cNvCxnSpPr/>
              <p:nvPr/>
            </p:nvCxnSpPr>
            <p:spPr>
              <a:xfrm flipH="1">
                <a:off x="5363350" y="25828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5" name="TextBox 14"/>
              <p:cNvSpPr txBox="1"/>
              <p:nvPr/>
            </p:nvSpPr>
            <p:spPr>
              <a:xfrm>
                <a:off x="7272964" y="2206393"/>
                <a:ext cx="5111720" cy="1446550"/>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Our root dialog '/' </a:t>
                </a:r>
              </a:p>
              <a:p>
                <a:pPr>
                  <a:lnSpc>
                    <a:spcPct val="90000"/>
                  </a:lnSpc>
                  <a:spcAft>
                    <a:spcPts val="600"/>
                  </a:spcAft>
                </a:pPr>
                <a:r>
                  <a:rPr lang="en-US" sz="2400" dirty="0">
                    <a:solidFill>
                      <a:srgbClr val="0078D7"/>
                    </a:solidFill>
                  </a:rPr>
                  <a:t>Uses a text prompt to collect name</a:t>
                </a:r>
              </a:p>
              <a:p>
                <a:pPr>
                  <a:lnSpc>
                    <a:spcPct val="90000"/>
                  </a:lnSpc>
                  <a:spcAft>
                    <a:spcPts val="600"/>
                  </a:spcAft>
                </a:pPr>
                <a:r>
                  <a:rPr lang="en-US" sz="2400" dirty="0">
                    <a:solidFill>
                      <a:srgbClr val="0078D7"/>
                    </a:solidFill>
                  </a:rPr>
                  <a:t>and put in session.  </a:t>
                </a:r>
                <a:endParaRPr lang="en-US" sz="2400" dirty="0">
                  <a:solidFill>
                    <a:srgbClr val="FF0000"/>
                  </a:solidFill>
                </a:endParaRPr>
              </a:p>
            </p:txBody>
          </p:sp>
        </p:grpSp>
      </p:grpSp>
      <p:grpSp>
        <p:nvGrpSpPr>
          <p:cNvPr id="10" name="Group 9"/>
          <p:cNvGrpSpPr/>
          <p:nvPr/>
        </p:nvGrpSpPr>
        <p:grpSpPr>
          <a:xfrm>
            <a:off x="5180824" y="4079769"/>
            <a:ext cx="7023101" cy="1855893"/>
            <a:chOff x="5303837" y="3733792"/>
            <a:chExt cx="7023101" cy="1855893"/>
          </a:xfrm>
        </p:grpSpPr>
        <p:cxnSp>
          <p:nvCxnSpPr>
            <p:cNvPr id="16" name="Straight Arrow Connector 15"/>
            <p:cNvCxnSpPr/>
            <p:nvPr/>
          </p:nvCxnSpPr>
          <p:spPr>
            <a:xfrm flipH="1">
              <a:off x="5303837" y="40306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7" name="TextBox 16"/>
            <p:cNvSpPr txBox="1"/>
            <p:nvPr/>
          </p:nvSpPr>
          <p:spPr>
            <a:xfrm>
              <a:off x="7285750" y="3733792"/>
              <a:ext cx="5041188" cy="1855893"/>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we use the result of the prompt</a:t>
              </a:r>
            </a:p>
            <a:p>
              <a:pPr>
                <a:lnSpc>
                  <a:spcPct val="90000"/>
                </a:lnSpc>
                <a:spcAft>
                  <a:spcPts val="600"/>
                </a:spcAft>
              </a:pPr>
              <a:r>
                <a:rPr lang="en-US" sz="2400" dirty="0">
                  <a:solidFill>
                    <a:srgbClr val="0078D7"/>
                  </a:solidFill>
                </a:rPr>
                <a:t>to echo back to user (notice that it</a:t>
              </a:r>
            </a:p>
            <a:p>
              <a:pPr>
                <a:lnSpc>
                  <a:spcPct val="90000"/>
                </a:lnSpc>
                <a:spcAft>
                  <a:spcPts val="600"/>
                </a:spcAft>
              </a:pPr>
              <a:r>
                <a:rPr lang="en-US" sz="2400" dirty="0">
                  <a:solidFill>
                    <a:srgbClr val="0078D7"/>
                  </a:solidFill>
                </a:rPr>
                <a:t>is an array of functions in the </a:t>
              </a:r>
            </a:p>
            <a:p>
              <a:pPr>
                <a:lnSpc>
                  <a:spcPct val="90000"/>
                </a:lnSpc>
                <a:spcAft>
                  <a:spcPts val="600"/>
                </a:spcAft>
              </a:pPr>
              <a:r>
                <a:rPr lang="en-US" sz="2400" dirty="0">
                  <a:solidFill>
                    <a:srgbClr val="0078D7"/>
                  </a:solidFill>
                </a:rPr>
                <a:t>dialog)</a:t>
              </a:r>
              <a:endParaRPr lang="en-US" sz="2400" dirty="0">
                <a:solidFill>
                  <a:srgbClr val="FF0000"/>
                </a:solidFill>
              </a:endParaRPr>
            </a:p>
          </p:txBody>
        </p:sp>
      </p:grpSp>
      <p:sp>
        <p:nvSpPr>
          <p:cNvPr id="2" name="Title 1"/>
          <p:cNvSpPr>
            <a:spLocks noGrp="1"/>
          </p:cNvSpPr>
          <p:nvPr>
            <p:ph type="title"/>
          </p:nvPr>
        </p:nvSpPr>
        <p:spPr/>
        <p:txBody>
          <a:bodyPr/>
          <a:lstStyle/>
          <a:p>
            <a:r>
              <a:rPr lang="en-US" dirty="0"/>
              <a:t>Simple Waterfall</a:t>
            </a:r>
          </a:p>
        </p:txBody>
      </p:sp>
    </p:spTree>
    <p:extLst>
      <p:ext uri="{BB962C8B-B14F-4D97-AF65-F5344CB8AC3E}">
        <p14:creationId xmlns:p14="http://schemas.microsoft.com/office/powerpoint/2010/main" val="8352156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50837" y="1112008"/>
            <a:ext cx="7586047" cy="5764808"/>
          </a:xfrm>
          <a:prstGeom prst="rect">
            <a:avLst/>
          </a:prstGeom>
        </p:spPr>
      </p:pic>
      <p:grpSp>
        <p:nvGrpSpPr>
          <p:cNvPr id="21" name="Group 20"/>
          <p:cNvGrpSpPr/>
          <p:nvPr/>
        </p:nvGrpSpPr>
        <p:grpSpPr>
          <a:xfrm>
            <a:off x="427037" y="1278330"/>
            <a:ext cx="11049000" cy="694932"/>
            <a:chOff x="655637" y="1125930"/>
            <a:chExt cx="11049000" cy="694932"/>
          </a:xfrm>
        </p:grpSpPr>
        <p:cxnSp>
          <p:nvCxnSpPr>
            <p:cNvPr id="7" name="Straight Arrow Connector 6"/>
            <p:cNvCxnSpPr/>
            <p:nvPr/>
          </p:nvCxnSpPr>
          <p:spPr>
            <a:xfrm flipH="1">
              <a:off x="5380037" y="14398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cxnSp>
          <p:nvCxnSpPr>
            <p:cNvPr id="9" name="Straight Connector 8"/>
            <p:cNvCxnSpPr/>
            <p:nvPr/>
          </p:nvCxnSpPr>
          <p:spPr>
            <a:xfrm>
              <a:off x="655637" y="18208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7272964" y="1125930"/>
              <a:ext cx="281788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Nothing new here</a:t>
              </a:r>
            </a:p>
          </p:txBody>
        </p:sp>
      </p:grpSp>
      <p:grpSp>
        <p:nvGrpSpPr>
          <p:cNvPr id="22" name="Group 21"/>
          <p:cNvGrpSpPr/>
          <p:nvPr/>
        </p:nvGrpSpPr>
        <p:grpSpPr>
          <a:xfrm>
            <a:off x="427037" y="2358793"/>
            <a:ext cx="11049000" cy="2433869"/>
            <a:chOff x="655637" y="2206393"/>
            <a:chExt cx="11049000" cy="2433869"/>
          </a:xfrm>
        </p:grpSpPr>
        <p:cxnSp>
          <p:nvCxnSpPr>
            <p:cNvPr id="11" name="Straight Connector 10"/>
            <p:cNvCxnSpPr/>
            <p:nvPr/>
          </p:nvCxnSpPr>
          <p:spPr>
            <a:xfrm>
              <a:off x="655637" y="46402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5380037" y="2520325"/>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5" name="TextBox 14"/>
            <p:cNvSpPr txBox="1"/>
            <p:nvPr/>
          </p:nvSpPr>
          <p:spPr>
            <a:xfrm>
              <a:off x="7272964" y="2206393"/>
              <a:ext cx="3787319" cy="2265236"/>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Our root dialog '/' </a:t>
              </a:r>
            </a:p>
            <a:p>
              <a:pPr>
                <a:lnSpc>
                  <a:spcPct val="90000"/>
                </a:lnSpc>
                <a:spcAft>
                  <a:spcPts val="600"/>
                </a:spcAft>
              </a:pPr>
              <a:r>
                <a:rPr lang="en-US" sz="2400" dirty="0">
                  <a:solidFill>
                    <a:srgbClr val="0078D7"/>
                  </a:solidFill>
                </a:rPr>
                <a:t>Checks </a:t>
              </a:r>
              <a:r>
                <a:rPr lang="en-US" sz="2400" dirty="0" err="1">
                  <a:solidFill>
                    <a:srgbClr val="FF0000"/>
                  </a:solidFill>
                </a:rPr>
                <a:t>session.userdata</a:t>
              </a:r>
              <a:endParaRPr lang="en-US" sz="2400" dirty="0">
                <a:solidFill>
                  <a:srgbClr val="FF0000"/>
                </a:solidFill>
              </a:endParaRPr>
            </a:p>
            <a:p>
              <a:pPr>
                <a:lnSpc>
                  <a:spcPct val="90000"/>
                </a:lnSpc>
                <a:spcAft>
                  <a:spcPts val="600"/>
                </a:spcAft>
              </a:pPr>
              <a:r>
                <a:rPr lang="en-US" sz="2400" dirty="0">
                  <a:solidFill>
                    <a:srgbClr val="0078D7"/>
                  </a:solidFill>
                </a:rPr>
                <a:t>if no username sends to </a:t>
              </a:r>
            </a:p>
            <a:p>
              <a:pPr>
                <a:lnSpc>
                  <a:spcPct val="90000"/>
                </a:lnSpc>
                <a:spcAft>
                  <a:spcPts val="600"/>
                </a:spcAft>
              </a:pPr>
              <a:r>
                <a:rPr lang="en-US" sz="2400" dirty="0">
                  <a:solidFill>
                    <a:srgbClr val="0078D7"/>
                  </a:solidFill>
                </a:rPr>
                <a:t>our '/profile' dialog using</a:t>
              </a:r>
            </a:p>
            <a:p>
              <a:pPr>
                <a:lnSpc>
                  <a:spcPct val="90000"/>
                </a:lnSpc>
                <a:spcAft>
                  <a:spcPts val="600"/>
                </a:spcAft>
              </a:pPr>
              <a:r>
                <a:rPr lang="en-US" sz="2400" dirty="0">
                  <a:solidFill>
                    <a:srgbClr val="FF0000"/>
                  </a:solidFill>
                </a:rPr>
                <a:t>beginDialog()</a:t>
              </a:r>
            </a:p>
          </p:txBody>
        </p:sp>
      </p:grpSp>
      <p:grpSp>
        <p:nvGrpSpPr>
          <p:cNvPr id="23" name="Group 22"/>
          <p:cNvGrpSpPr/>
          <p:nvPr/>
        </p:nvGrpSpPr>
        <p:grpSpPr>
          <a:xfrm>
            <a:off x="5158681" y="4777902"/>
            <a:ext cx="6606140" cy="1037207"/>
            <a:chOff x="5387281" y="4625502"/>
            <a:chExt cx="6606140" cy="1037207"/>
          </a:xfrm>
        </p:grpSpPr>
        <p:cxnSp>
          <p:nvCxnSpPr>
            <p:cNvPr id="16" name="Straight Arrow Connector 15"/>
            <p:cNvCxnSpPr/>
            <p:nvPr/>
          </p:nvCxnSpPr>
          <p:spPr>
            <a:xfrm flipH="1">
              <a:off x="5387281" y="4939434"/>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7" name="TextBox 16"/>
            <p:cNvSpPr txBox="1"/>
            <p:nvPr/>
          </p:nvSpPr>
          <p:spPr>
            <a:xfrm>
              <a:off x="7280208" y="4625502"/>
              <a:ext cx="4713213"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We use a text prompt to collect </a:t>
              </a:r>
            </a:p>
            <a:p>
              <a:pPr>
                <a:lnSpc>
                  <a:spcPct val="90000"/>
                </a:lnSpc>
                <a:spcAft>
                  <a:spcPts val="600"/>
                </a:spcAft>
              </a:pPr>
              <a:r>
                <a:rPr lang="en-US" sz="2400" dirty="0">
                  <a:solidFill>
                    <a:srgbClr val="0078D7"/>
                  </a:solidFill>
                </a:rPr>
                <a:t>name </a:t>
              </a:r>
              <a:endParaRPr lang="en-US" sz="2400" dirty="0">
                <a:solidFill>
                  <a:srgbClr val="FF0000"/>
                </a:solidFill>
              </a:endParaRPr>
            </a:p>
          </p:txBody>
        </p:sp>
      </p:grpSp>
      <p:grpSp>
        <p:nvGrpSpPr>
          <p:cNvPr id="24" name="Group 23"/>
          <p:cNvGrpSpPr/>
          <p:nvPr/>
        </p:nvGrpSpPr>
        <p:grpSpPr>
          <a:xfrm>
            <a:off x="427037" y="5717787"/>
            <a:ext cx="11049000" cy="1284675"/>
            <a:chOff x="655637" y="5565387"/>
            <a:chExt cx="11049000" cy="1284675"/>
          </a:xfrm>
        </p:grpSpPr>
        <p:cxnSp>
          <p:nvCxnSpPr>
            <p:cNvPr id="12" name="Straight Connector 11"/>
            <p:cNvCxnSpPr/>
            <p:nvPr/>
          </p:nvCxnSpPr>
          <p:spPr>
            <a:xfrm>
              <a:off x="655637" y="68500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5363350" y="5879319"/>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20" name="TextBox 19"/>
            <p:cNvSpPr txBox="1"/>
            <p:nvPr/>
          </p:nvSpPr>
          <p:spPr>
            <a:xfrm>
              <a:off x="7256277" y="5565387"/>
              <a:ext cx="4310411"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once data is collected we call</a:t>
              </a:r>
            </a:p>
            <a:p>
              <a:pPr>
                <a:lnSpc>
                  <a:spcPct val="90000"/>
                </a:lnSpc>
                <a:spcAft>
                  <a:spcPts val="600"/>
                </a:spcAft>
              </a:pPr>
              <a:r>
                <a:rPr lang="en-US" sz="2400" dirty="0">
                  <a:solidFill>
                    <a:srgbClr val="FF0000"/>
                  </a:solidFill>
                </a:rPr>
                <a:t>endDialog()</a:t>
              </a:r>
            </a:p>
          </p:txBody>
        </p:sp>
      </p:grpSp>
      <p:sp>
        <p:nvSpPr>
          <p:cNvPr id="3" name="Title 2"/>
          <p:cNvSpPr>
            <a:spLocks noGrp="1"/>
          </p:cNvSpPr>
          <p:nvPr>
            <p:ph type="title"/>
          </p:nvPr>
        </p:nvSpPr>
        <p:spPr/>
        <p:txBody>
          <a:bodyPr/>
          <a:lstStyle/>
          <a:p>
            <a:r>
              <a:rPr lang="en-US" dirty="0"/>
              <a:t>First Run</a:t>
            </a:r>
          </a:p>
        </p:txBody>
      </p:sp>
    </p:spTree>
    <p:extLst>
      <p:ext uri="{BB962C8B-B14F-4D97-AF65-F5344CB8AC3E}">
        <p14:creationId xmlns:p14="http://schemas.microsoft.com/office/powerpoint/2010/main" val="42448504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21"/>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22"/>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50837" y="1188208"/>
            <a:ext cx="7586047" cy="5764808"/>
          </a:xfrm>
          <a:prstGeom prst="rect">
            <a:avLst/>
          </a:prstGeom>
        </p:spPr>
      </p:pic>
      <p:cxnSp>
        <p:nvCxnSpPr>
          <p:cNvPr id="9" name="Straight Connector 8"/>
          <p:cNvCxnSpPr/>
          <p:nvPr/>
        </p:nvCxnSpPr>
        <p:spPr>
          <a:xfrm>
            <a:off x="427037" y="20494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427037" y="48688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427037" y="70786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5151437" y="2434993"/>
            <a:ext cx="6507973" cy="1037207"/>
            <a:chOff x="5380037" y="2206393"/>
            <a:chExt cx="6507973" cy="1037207"/>
          </a:xfrm>
        </p:grpSpPr>
        <p:cxnSp>
          <p:nvCxnSpPr>
            <p:cNvPr id="14" name="Straight Arrow Connector 13"/>
            <p:cNvCxnSpPr/>
            <p:nvPr/>
          </p:nvCxnSpPr>
          <p:spPr>
            <a:xfrm flipH="1">
              <a:off x="5380037" y="2520325"/>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5" name="TextBox 14"/>
            <p:cNvSpPr txBox="1"/>
            <p:nvPr/>
          </p:nvSpPr>
          <p:spPr>
            <a:xfrm>
              <a:off x="7272964" y="2206393"/>
              <a:ext cx="4615046"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Our code flow returns here and</a:t>
              </a:r>
            </a:p>
            <a:p>
              <a:pPr>
                <a:lnSpc>
                  <a:spcPct val="90000"/>
                </a:lnSpc>
                <a:spcAft>
                  <a:spcPts val="600"/>
                </a:spcAft>
              </a:pPr>
              <a:r>
                <a:rPr lang="en-US" sz="2400" dirty="0">
                  <a:solidFill>
                    <a:srgbClr val="0078D7"/>
                  </a:solidFill>
                </a:rPr>
                <a:t>proceeds to the next function</a:t>
              </a:r>
              <a:endParaRPr lang="en-US" sz="2400" dirty="0">
                <a:solidFill>
                  <a:srgbClr val="FF0000"/>
                </a:solidFill>
              </a:endParaRPr>
            </a:p>
          </p:txBody>
        </p:sp>
      </p:grpSp>
      <p:grpSp>
        <p:nvGrpSpPr>
          <p:cNvPr id="5" name="Group 4"/>
          <p:cNvGrpSpPr/>
          <p:nvPr/>
        </p:nvGrpSpPr>
        <p:grpSpPr>
          <a:xfrm>
            <a:off x="5134750" y="5326933"/>
            <a:ext cx="6366652" cy="1037207"/>
            <a:chOff x="5363350" y="5098333"/>
            <a:chExt cx="6366652" cy="1037207"/>
          </a:xfrm>
        </p:grpSpPr>
        <p:cxnSp>
          <p:nvCxnSpPr>
            <p:cNvPr id="16" name="Straight Arrow Connector 15"/>
            <p:cNvCxnSpPr/>
            <p:nvPr/>
          </p:nvCxnSpPr>
          <p:spPr>
            <a:xfrm flipH="1">
              <a:off x="5363350" y="5616937"/>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7" name="TextBox 16"/>
            <p:cNvSpPr txBox="1"/>
            <p:nvPr/>
          </p:nvSpPr>
          <p:spPr>
            <a:xfrm>
              <a:off x="7332323" y="5098333"/>
              <a:ext cx="4397679"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This whole dialog is not used </a:t>
              </a:r>
            </a:p>
            <a:p>
              <a:pPr>
                <a:lnSpc>
                  <a:spcPct val="90000"/>
                </a:lnSpc>
                <a:spcAft>
                  <a:spcPts val="600"/>
                </a:spcAft>
              </a:pPr>
              <a:r>
                <a:rPr lang="en-US" sz="2400" dirty="0">
                  <a:solidFill>
                    <a:srgbClr val="0078D7"/>
                  </a:solidFill>
                </a:rPr>
                <a:t>next time through</a:t>
              </a:r>
            </a:p>
          </p:txBody>
        </p:sp>
      </p:grpSp>
      <p:grpSp>
        <p:nvGrpSpPr>
          <p:cNvPr id="3" name="Group 2"/>
          <p:cNvGrpSpPr/>
          <p:nvPr/>
        </p:nvGrpSpPr>
        <p:grpSpPr>
          <a:xfrm>
            <a:off x="5134750" y="3691249"/>
            <a:ext cx="6442699" cy="627864"/>
            <a:chOff x="5363350" y="3462649"/>
            <a:chExt cx="6442699" cy="627864"/>
          </a:xfrm>
        </p:grpSpPr>
        <p:cxnSp>
          <p:nvCxnSpPr>
            <p:cNvPr id="18" name="Straight Arrow Connector 17"/>
            <p:cNvCxnSpPr/>
            <p:nvPr/>
          </p:nvCxnSpPr>
          <p:spPr>
            <a:xfrm flipH="1">
              <a:off x="5363350" y="3776581"/>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21" name="TextBox 20"/>
            <p:cNvSpPr txBox="1"/>
            <p:nvPr/>
          </p:nvSpPr>
          <p:spPr>
            <a:xfrm>
              <a:off x="7256277" y="3462649"/>
              <a:ext cx="4549772"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We then address user by name</a:t>
              </a:r>
              <a:endParaRPr lang="en-US" sz="2400" dirty="0">
                <a:solidFill>
                  <a:srgbClr val="FF0000"/>
                </a:solidFill>
              </a:endParaRPr>
            </a:p>
          </p:txBody>
        </p:sp>
      </p:grpSp>
      <p:sp>
        <p:nvSpPr>
          <p:cNvPr id="6" name="Title 5"/>
          <p:cNvSpPr>
            <a:spLocks noGrp="1"/>
          </p:cNvSpPr>
          <p:nvPr>
            <p:ph type="title"/>
          </p:nvPr>
        </p:nvSpPr>
        <p:spPr/>
        <p:txBody>
          <a:bodyPr/>
          <a:lstStyle/>
          <a:p>
            <a:r>
              <a:rPr lang="en-US" dirty="0"/>
              <a:t>First Run</a:t>
            </a:r>
          </a:p>
        </p:txBody>
      </p:sp>
    </p:spTree>
    <p:extLst>
      <p:ext uri="{BB962C8B-B14F-4D97-AF65-F5344CB8AC3E}">
        <p14:creationId xmlns:p14="http://schemas.microsoft.com/office/powerpoint/2010/main" val="20996413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77067" y="685105"/>
            <a:ext cx="9813784" cy="6309420"/>
          </a:xfrm>
          <a:prstGeom prst="rect">
            <a:avLst/>
          </a:prstGeom>
        </p:spPr>
        <p:txBody>
          <a:bodyPr wrap="square">
            <a:spAutoFit/>
          </a:bodyPr>
          <a:lstStyle/>
          <a:p>
            <a:r>
              <a:rPr lang="en-US" sz="1600" dirty="0" err="1"/>
              <a:t>var</a:t>
            </a:r>
            <a:r>
              <a:rPr lang="en-US" sz="1600" dirty="0"/>
              <a:t> builder = require('</a:t>
            </a:r>
            <a:r>
              <a:rPr lang="en-US" sz="1600" dirty="0" err="1"/>
              <a:t>botbuilder</a:t>
            </a:r>
            <a:r>
              <a:rPr lang="en-US" sz="1600" dirty="0"/>
              <a:t>');</a:t>
            </a:r>
          </a:p>
          <a:p>
            <a:endParaRPr lang="en-US" sz="1600" dirty="0"/>
          </a:p>
          <a:p>
            <a:r>
              <a:rPr lang="en-US" sz="1600" dirty="0" err="1"/>
              <a:t>var</a:t>
            </a:r>
            <a:r>
              <a:rPr lang="en-US" sz="1600" dirty="0"/>
              <a:t> connector = new </a:t>
            </a:r>
            <a:r>
              <a:rPr lang="en-US" sz="1600" dirty="0" err="1"/>
              <a:t>builder.ConsoleConnector</a:t>
            </a:r>
            <a:r>
              <a:rPr lang="en-US" sz="1600" dirty="0"/>
              <a:t>().listen();</a:t>
            </a:r>
          </a:p>
          <a:p>
            <a:r>
              <a:rPr lang="en-US" sz="1600" dirty="0" err="1"/>
              <a:t>var</a:t>
            </a:r>
            <a:r>
              <a:rPr lang="en-US" sz="1600" dirty="0"/>
              <a:t> bot = new </a:t>
            </a:r>
            <a:r>
              <a:rPr lang="en-US" sz="1600" dirty="0" err="1"/>
              <a:t>builder.UniversalBot</a:t>
            </a:r>
            <a:r>
              <a:rPr lang="en-US" sz="1600" dirty="0"/>
              <a:t>(connector);</a:t>
            </a:r>
          </a:p>
          <a:p>
            <a:r>
              <a:rPr lang="en-US" sz="1600" dirty="0" err="1"/>
              <a:t>bot.dialog</a:t>
            </a:r>
            <a:r>
              <a:rPr lang="en-US" sz="1600" dirty="0"/>
              <a:t>('/', function (session) {</a:t>
            </a:r>
          </a:p>
          <a:p>
            <a:r>
              <a:rPr lang="en-US" sz="1600" dirty="0"/>
              <a:t>    </a:t>
            </a:r>
            <a:r>
              <a:rPr lang="en-US" sz="1600" dirty="0" err="1"/>
              <a:t>session.send</a:t>
            </a:r>
            <a:r>
              <a:rPr lang="en-US" sz="1600" dirty="0"/>
              <a:t>("%s, I heard: %s", session.userData.name, </a:t>
            </a:r>
            <a:r>
              <a:rPr lang="en-US" sz="1600" dirty="0" err="1"/>
              <a:t>session.message.text</a:t>
            </a:r>
            <a:r>
              <a:rPr lang="en-US" sz="1600" dirty="0"/>
              <a:t>);</a:t>
            </a:r>
          </a:p>
          <a:p>
            <a:r>
              <a:rPr lang="en-US" sz="1600" dirty="0"/>
              <a:t>    </a:t>
            </a:r>
            <a:r>
              <a:rPr lang="en-US" sz="1600" dirty="0" err="1"/>
              <a:t>session.send</a:t>
            </a:r>
            <a:r>
              <a:rPr lang="en-US" sz="1600" dirty="0"/>
              <a:t>("Say something else...");</a:t>
            </a:r>
          </a:p>
          <a:p>
            <a:r>
              <a:rPr lang="en-US" sz="1600" dirty="0"/>
              <a:t>});</a:t>
            </a:r>
          </a:p>
          <a:p>
            <a:endParaRPr lang="en-US" sz="1600" dirty="0"/>
          </a:p>
          <a:p>
            <a:r>
              <a:rPr lang="en-US" sz="1600" dirty="0"/>
              <a:t>// Install First Run middleware and dialog</a:t>
            </a:r>
          </a:p>
          <a:p>
            <a:r>
              <a:rPr lang="en-US" sz="1600" dirty="0" err="1"/>
              <a:t>bot.use</a:t>
            </a:r>
            <a:r>
              <a:rPr lang="en-US" sz="1600" dirty="0"/>
              <a:t>(</a:t>
            </a:r>
            <a:r>
              <a:rPr lang="en-US" sz="1600" dirty="0" err="1"/>
              <a:t>builder.Middleware.firstRun</a:t>
            </a:r>
            <a:r>
              <a:rPr lang="en-US" sz="1600" dirty="0"/>
              <a:t>({ version: 1.0, </a:t>
            </a:r>
            <a:r>
              <a:rPr lang="en-US" sz="1600" dirty="0" err="1"/>
              <a:t>dialogId</a:t>
            </a:r>
            <a:r>
              <a:rPr lang="en-US" sz="1600" dirty="0"/>
              <a:t>: '*:/</a:t>
            </a:r>
            <a:r>
              <a:rPr lang="en-US" sz="1600" dirty="0" err="1"/>
              <a:t>firstRun</a:t>
            </a:r>
            <a:r>
              <a:rPr lang="en-US" sz="1600" dirty="0"/>
              <a:t>' }));</a:t>
            </a:r>
          </a:p>
          <a:p>
            <a:endParaRPr lang="en-US" sz="1600" dirty="0"/>
          </a:p>
          <a:p>
            <a:endParaRPr lang="en-US" sz="1600" dirty="0"/>
          </a:p>
          <a:p>
            <a:r>
              <a:rPr lang="en-US" sz="1600" dirty="0" err="1"/>
              <a:t>bot.dialog</a:t>
            </a:r>
            <a:r>
              <a:rPr lang="en-US" sz="1600" dirty="0"/>
              <a:t>('/</a:t>
            </a:r>
            <a:r>
              <a:rPr lang="en-US" sz="1600" dirty="0" err="1"/>
              <a:t>firstRun</a:t>
            </a:r>
            <a:r>
              <a:rPr lang="en-US" sz="1600" dirty="0"/>
              <a:t>', [</a:t>
            </a:r>
          </a:p>
          <a:p>
            <a:r>
              <a:rPr lang="en-US" sz="1600" dirty="0"/>
              <a:t>    function (session) {</a:t>
            </a:r>
          </a:p>
          <a:p>
            <a:r>
              <a:rPr lang="en-US" sz="1600" dirty="0"/>
              <a:t>        </a:t>
            </a:r>
            <a:r>
              <a:rPr lang="en-US" sz="1600" dirty="0" err="1"/>
              <a:t>builder.Prompts.text</a:t>
            </a:r>
            <a:r>
              <a:rPr lang="en-US" sz="1600" dirty="0"/>
              <a:t>(session, "Hello... What's your name?");</a:t>
            </a:r>
          </a:p>
          <a:p>
            <a:r>
              <a:rPr lang="en-US" sz="1600" dirty="0"/>
              <a:t>    },</a:t>
            </a:r>
          </a:p>
          <a:p>
            <a:r>
              <a:rPr lang="en-US" sz="1600" dirty="0"/>
              <a:t>    function (session, results) {</a:t>
            </a:r>
          </a:p>
          <a:p>
            <a:r>
              <a:rPr lang="en-US" sz="1600" dirty="0"/>
              <a:t>        // We'll save the users name and send them an initial greeting. All </a:t>
            </a:r>
          </a:p>
          <a:p>
            <a:r>
              <a:rPr lang="en-US" sz="1600" dirty="0"/>
              <a:t>        // future messages from the user will be routed to the root dialog.</a:t>
            </a:r>
          </a:p>
          <a:p>
            <a:r>
              <a:rPr lang="en-US" sz="1600" dirty="0"/>
              <a:t>        session.userData.name = </a:t>
            </a:r>
            <a:r>
              <a:rPr lang="en-US" sz="1600" dirty="0" err="1"/>
              <a:t>results.response</a:t>
            </a:r>
            <a:r>
              <a:rPr lang="en-US" sz="1600" dirty="0"/>
              <a:t>;</a:t>
            </a:r>
          </a:p>
          <a:p>
            <a:r>
              <a:rPr lang="en-US" sz="1600" dirty="0"/>
              <a:t>        </a:t>
            </a:r>
          </a:p>
          <a:p>
            <a:r>
              <a:rPr lang="en-US" sz="1600" dirty="0"/>
              <a:t>        </a:t>
            </a:r>
            <a:r>
              <a:rPr lang="en-US" sz="1600" dirty="0" err="1"/>
              <a:t>session.endDialog</a:t>
            </a:r>
            <a:r>
              <a:rPr lang="en-US" sz="1600" dirty="0"/>
              <a:t>("Hi %s, say something to me and I'll say it back to you.", session.userData.name); </a:t>
            </a:r>
          </a:p>
          <a:p>
            <a:r>
              <a:rPr lang="en-US" sz="1600" dirty="0"/>
              <a:t>    }</a:t>
            </a:r>
          </a:p>
          <a:p>
            <a:r>
              <a:rPr lang="en-US" sz="1600" dirty="0"/>
              <a:t>]);</a:t>
            </a:r>
          </a:p>
        </p:txBody>
      </p:sp>
      <p:sp>
        <p:nvSpPr>
          <p:cNvPr id="6" name="TextBox 5"/>
          <p:cNvSpPr txBox="1"/>
          <p:nvPr/>
        </p:nvSpPr>
        <p:spPr>
          <a:xfrm>
            <a:off x="4443640" y="110145"/>
            <a:ext cx="3614964"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FF0000"/>
                </a:solidFill>
              </a:rPr>
              <a:t>NEW</a:t>
            </a:r>
            <a:r>
              <a:rPr lang="en-US" sz="4000" dirty="0">
                <a:solidFill>
                  <a:srgbClr val="0078D7"/>
                </a:solidFill>
              </a:rPr>
              <a:t> First Run</a:t>
            </a:r>
          </a:p>
        </p:txBody>
      </p:sp>
      <p:cxnSp>
        <p:nvCxnSpPr>
          <p:cNvPr id="7" name="Straight Arrow Connector 6"/>
          <p:cNvCxnSpPr/>
          <p:nvPr/>
        </p:nvCxnSpPr>
        <p:spPr>
          <a:xfrm flipH="1">
            <a:off x="7037841" y="33448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cxnSp>
        <p:nvCxnSpPr>
          <p:cNvPr id="9" name="Straight Connector 8"/>
          <p:cNvCxnSpPr/>
          <p:nvPr/>
        </p:nvCxnSpPr>
        <p:spPr>
          <a:xfrm>
            <a:off x="277067" y="36496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8885237" y="2945598"/>
            <a:ext cx="3076099"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First Run Versioning</a:t>
            </a:r>
          </a:p>
        </p:txBody>
      </p:sp>
      <p:cxnSp>
        <p:nvCxnSpPr>
          <p:cNvPr id="25" name="Straight Connector 24"/>
          <p:cNvCxnSpPr/>
          <p:nvPr/>
        </p:nvCxnSpPr>
        <p:spPr>
          <a:xfrm>
            <a:off x="277067" y="28114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618184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8000" dirty="0"/>
              <a:t>NLP To the Rescue</a:t>
            </a:r>
          </a:p>
        </p:txBody>
      </p:sp>
    </p:spTree>
    <p:extLst>
      <p:ext uri="{BB962C8B-B14F-4D97-AF65-F5344CB8AC3E}">
        <p14:creationId xmlns:p14="http://schemas.microsoft.com/office/powerpoint/2010/main" val="2028543455"/>
      </p:ext>
    </p:extLst>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200275" y="2963863"/>
            <a:ext cx="10236200" cy="917575"/>
          </a:xfrm>
        </p:spPr>
        <p:txBody>
          <a:bodyPr/>
          <a:lstStyle/>
          <a:p>
            <a:r>
              <a:rPr lang="en-US" dirty="0"/>
              <a:t>What else?</a:t>
            </a:r>
          </a:p>
        </p:txBody>
      </p:sp>
      <p:pic>
        <p:nvPicPr>
          <p:cNvPr id="4" name="Picture 3"/>
          <p:cNvPicPr>
            <a:picLocks noChangeAspect="1"/>
          </p:cNvPicPr>
          <p:nvPr/>
        </p:nvPicPr>
        <p:blipFill>
          <a:blip r:embed="rId2"/>
          <a:stretch>
            <a:fillRect/>
          </a:stretch>
        </p:blipFill>
        <p:spPr>
          <a:xfrm>
            <a:off x="5684837" y="2278062"/>
            <a:ext cx="2203260" cy="2057400"/>
          </a:xfrm>
          <a:prstGeom prst="rect">
            <a:avLst/>
          </a:prstGeom>
        </p:spPr>
      </p:pic>
      <p:pic>
        <p:nvPicPr>
          <p:cNvPr id="5" name="Graphic 4"/>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99237" y="3947459"/>
            <a:ext cx="365760" cy="329900"/>
          </a:xfrm>
          <a:prstGeom prst="rect">
            <a:avLst/>
          </a:prstGeom>
        </p:spPr>
      </p:pic>
    </p:spTree>
    <p:extLst>
      <p:ext uri="{BB962C8B-B14F-4D97-AF65-F5344CB8AC3E}">
        <p14:creationId xmlns:p14="http://schemas.microsoft.com/office/powerpoint/2010/main" val="2895578078"/>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2179637" y="906462"/>
            <a:ext cx="4495800" cy="5179044"/>
          </a:xfrm>
          <a:prstGeom prst="rect">
            <a:avLst/>
          </a:prstGeom>
          <a:noFill/>
          <a:ln w="57150">
            <a:solidFill>
              <a:schemeClr val="tx1">
                <a:lumMod val="50000"/>
              </a:schemeClr>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Rectangle 11"/>
          <p:cNvSpPr/>
          <p:nvPr/>
        </p:nvSpPr>
        <p:spPr bwMode="auto">
          <a:xfrm>
            <a:off x="2179637" y="1001542"/>
            <a:ext cx="2835987" cy="78262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solidFill>
                  <a:schemeClr val="tx1">
                    <a:lumMod val="85000"/>
                  </a:schemeClr>
                </a:solidFill>
                <a:latin typeface="Segoe UI"/>
                <a:ea typeface="Segoe UI" pitchFamily="34" charset="0"/>
                <a:cs typeface="Segoe UI" pitchFamily="34" charset="0"/>
              </a:rPr>
              <a:t>Prompt types</a:t>
            </a:r>
          </a:p>
        </p:txBody>
      </p:sp>
      <p:sp>
        <p:nvSpPr>
          <p:cNvPr id="21" name="Rectangle 20"/>
          <p:cNvSpPr/>
          <p:nvPr/>
        </p:nvSpPr>
        <p:spPr bwMode="auto">
          <a:xfrm>
            <a:off x="2636836" y="2539539"/>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Prompts.confirm</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2" name="Rectangle 21"/>
          <p:cNvSpPr/>
          <p:nvPr/>
        </p:nvSpPr>
        <p:spPr bwMode="auto">
          <a:xfrm>
            <a:off x="2636836" y="3199833"/>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Prompts.number</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3" name="Rectangle 22"/>
          <p:cNvSpPr/>
          <p:nvPr/>
        </p:nvSpPr>
        <p:spPr bwMode="auto">
          <a:xfrm>
            <a:off x="2636836" y="3836878"/>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Prompts.time</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4" name="Rectangle 23"/>
          <p:cNvSpPr/>
          <p:nvPr/>
        </p:nvSpPr>
        <p:spPr bwMode="auto">
          <a:xfrm>
            <a:off x="2636836" y="4478092"/>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Prompts.choice</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5" name="Rectangle 24"/>
          <p:cNvSpPr/>
          <p:nvPr/>
        </p:nvSpPr>
        <p:spPr bwMode="auto">
          <a:xfrm>
            <a:off x="2618305" y="5161292"/>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Prompts.attachment</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6" name="Rectangle 25"/>
          <p:cNvSpPr/>
          <p:nvPr/>
        </p:nvSpPr>
        <p:spPr bwMode="auto">
          <a:xfrm>
            <a:off x="2636836" y="1911825"/>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latin typeface="Segoe UI"/>
                <a:ea typeface="Segoe UI" pitchFamily="34" charset="0"/>
                <a:cs typeface="Segoe UI" pitchFamily="34" charset="0"/>
              </a:rPr>
              <a:t>Prompts.text</a:t>
            </a:r>
            <a:r>
              <a:rPr lang="en-US" sz="2448" dirty="0">
                <a:solidFill>
                  <a:srgbClr val="FFFFFF"/>
                </a:solidFill>
                <a:latin typeface="Segoe UI"/>
                <a:ea typeface="Segoe UI" pitchFamily="34" charset="0"/>
                <a:cs typeface="Segoe UI" pitchFamily="34" charset="0"/>
              </a:rPr>
              <a:t>()</a:t>
            </a:r>
          </a:p>
        </p:txBody>
      </p:sp>
      <p:pic>
        <p:nvPicPr>
          <p:cNvPr id="11" name="Picture 10"/>
          <p:cNvPicPr>
            <a:picLocks noChangeAspect="1"/>
          </p:cNvPicPr>
          <p:nvPr/>
        </p:nvPicPr>
        <p:blipFill>
          <a:blip r:embed="rId3"/>
          <a:stretch>
            <a:fillRect/>
          </a:stretch>
        </p:blipFill>
        <p:spPr>
          <a:xfrm>
            <a:off x="7361237" y="2420692"/>
            <a:ext cx="2203260" cy="2057400"/>
          </a:xfrm>
          <a:prstGeom prst="rect">
            <a:avLst/>
          </a:prstGeom>
        </p:spPr>
      </p:pic>
      <p:pic>
        <p:nvPicPr>
          <p:cNvPr id="13" name="Graphic 12"/>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275637" y="4090089"/>
            <a:ext cx="365760" cy="329900"/>
          </a:xfrm>
          <a:prstGeom prst="rect">
            <a:avLst/>
          </a:prstGeom>
        </p:spPr>
      </p:pic>
    </p:spTree>
    <p:extLst>
      <p:ext uri="{BB962C8B-B14F-4D97-AF65-F5344CB8AC3E}">
        <p14:creationId xmlns:p14="http://schemas.microsoft.com/office/powerpoint/2010/main" val="9895365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Search can do wonders for bots</a:t>
            </a:r>
          </a:p>
        </p:txBody>
      </p:sp>
      <p:sp>
        <p:nvSpPr>
          <p:cNvPr id="6" name="TextBox 5"/>
          <p:cNvSpPr txBox="1"/>
          <p:nvPr/>
        </p:nvSpPr>
        <p:spPr>
          <a:xfrm>
            <a:off x="282077" y="1668462"/>
            <a:ext cx="11565155" cy="4111895"/>
          </a:xfrm>
          <a:prstGeom prst="rect">
            <a:avLst/>
          </a:prstGeom>
          <a:noFill/>
        </p:spPr>
        <p:txBody>
          <a:bodyPr wrap="square" lIns="182880" tIns="146304" rIns="182880" bIns="146304" rtlCol="0">
            <a:spAutoFit/>
          </a:bodyPr>
          <a:lstStyle/>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1" i="0" u="none" strike="noStrike" kern="0" cap="none" spc="0" normalizeH="0" baseline="0" noProof="0" dirty="0">
                <a:ln>
                  <a:noFill/>
                </a:ln>
                <a:solidFill>
                  <a:srgbClr val="353535"/>
                </a:solidFill>
                <a:effectLst/>
                <a:uLnTx/>
                <a:uFillTx/>
                <a:latin typeface="Segoe UI Light"/>
                <a:ea typeface="+mn-ea"/>
                <a:cs typeface="+mn-cs"/>
              </a:rPr>
              <a:t>QnAMaker.ai: </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Super low friction way of creating a Q&amp;A bot</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Built in web and document crawler: Parses data and builds the QnA easily</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Not great for too many records</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Not great for deep level customization of the experience</a:t>
            </a:r>
          </a:p>
          <a:p>
            <a:pPr marL="466371" marR="0" lvl="2" indent="0" algn="l" defTabSz="914400" rtl="0" eaLnBrk="1" fontAlgn="auto" latinLnBrk="0" hangingPunct="1">
              <a:lnSpc>
                <a:spcPct val="90000"/>
              </a:lnSpc>
              <a:spcBef>
                <a:spcPts val="0"/>
              </a:spcBef>
              <a:spcAft>
                <a:spcPts val="600"/>
              </a:spcAft>
              <a:buClrTx/>
              <a:buSzTx/>
              <a:buFontTx/>
              <a:buNone/>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Azure Search:</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Can work with millions of records like a breeze</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Works with different document formats and data sources</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Takes more effort to prepare/code/fine-tune</a:t>
            </a: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p:txBody>
      </p:sp>
    </p:spTree>
    <p:extLst>
      <p:ext uri="{BB962C8B-B14F-4D97-AF65-F5344CB8AC3E}">
        <p14:creationId xmlns:p14="http://schemas.microsoft.com/office/powerpoint/2010/main" val="448267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Others</a:t>
            </a:r>
          </a:p>
        </p:txBody>
      </p:sp>
      <p:sp>
        <p:nvSpPr>
          <p:cNvPr id="3" name="Text Placeholder 2"/>
          <p:cNvSpPr>
            <a:spLocks noGrp="1"/>
          </p:cNvSpPr>
          <p:nvPr>
            <p:ph type="body" sz="quarter" idx="10"/>
          </p:nvPr>
        </p:nvSpPr>
        <p:spPr>
          <a:xfrm>
            <a:off x="274638" y="1212850"/>
            <a:ext cx="11887200" cy="6155531"/>
          </a:xfrm>
        </p:spPr>
        <p:txBody>
          <a:bodyPr/>
          <a:lstStyle/>
          <a:p>
            <a:r>
              <a:rPr lang="en-US" dirty="0"/>
              <a:t>First Run Conversation</a:t>
            </a:r>
          </a:p>
          <a:p>
            <a:r>
              <a:rPr lang="en-US" dirty="0"/>
              <a:t>First Run User</a:t>
            </a:r>
          </a:p>
          <a:p>
            <a:r>
              <a:rPr lang="en-US" dirty="0"/>
              <a:t>Proactive</a:t>
            </a:r>
          </a:p>
          <a:p>
            <a:r>
              <a:rPr lang="en-US" dirty="0"/>
              <a:t>Hand-off</a:t>
            </a:r>
          </a:p>
          <a:p>
            <a:r>
              <a:rPr lang="en-US" dirty="0"/>
              <a:t>Recommendation API</a:t>
            </a:r>
          </a:p>
          <a:p>
            <a:r>
              <a:rPr lang="en-US" dirty="0" err="1"/>
              <a:t>Directline</a:t>
            </a:r>
            <a:endParaRPr lang="en-US" dirty="0"/>
          </a:p>
          <a:p>
            <a:r>
              <a:rPr lang="en-US" dirty="0"/>
              <a:t>Middleware</a:t>
            </a:r>
          </a:p>
          <a:p>
            <a:r>
              <a:rPr lang="en-US" dirty="0"/>
              <a:t>Events</a:t>
            </a:r>
          </a:p>
          <a:p>
            <a:endParaRPr lang="en-US" dirty="0"/>
          </a:p>
        </p:txBody>
      </p:sp>
    </p:spTree>
    <p:extLst>
      <p:ext uri="{BB962C8B-B14F-4D97-AF65-F5344CB8AC3E}">
        <p14:creationId xmlns:p14="http://schemas.microsoft.com/office/powerpoint/2010/main" val="240216607"/>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2255837" y="2506662"/>
            <a:ext cx="7972483" cy="2633682"/>
          </a:xfrm>
          <a:prstGeom prst="rect">
            <a:avLst/>
          </a:prstGeom>
        </p:spPr>
      </p:pic>
      <p:sp>
        <p:nvSpPr>
          <p:cNvPr id="2" name="TextBox 1"/>
          <p:cNvSpPr txBox="1"/>
          <p:nvPr/>
        </p:nvSpPr>
        <p:spPr>
          <a:xfrm>
            <a:off x="4008437" y="1058862"/>
            <a:ext cx="3804568" cy="1625060"/>
          </a:xfrm>
          <a:prstGeom prst="rect">
            <a:avLst/>
          </a:prstGeom>
          <a:noFill/>
        </p:spPr>
        <p:txBody>
          <a:bodyPr wrap="none" lIns="182880" tIns="146304" rIns="182880" bIns="146304" rtlCol="0">
            <a:spAutoFit/>
          </a:bodyPr>
          <a:lstStyle/>
          <a:p>
            <a:pPr>
              <a:lnSpc>
                <a:spcPct val="90000"/>
              </a:lnSpc>
              <a:spcAft>
                <a:spcPts val="600"/>
              </a:spcAft>
            </a:pPr>
            <a:r>
              <a:rPr lang="en-US" sz="9600" b="1" dirty="0">
                <a:solidFill>
                  <a:srgbClr val="999999"/>
                </a:solidFill>
              </a:rPr>
              <a:t>ngrok</a:t>
            </a:r>
          </a:p>
        </p:txBody>
      </p:sp>
    </p:spTree>
    <p:extLst>
      <p:ext uri="{BB962C8B-B14F-4D97-AF65-F5344CB8AC3E}">
        <p14:creationId xmlns:p14="http://schemas.microsoft.com/office/powerpoint/2010/main" val="3557539947"/>
      </p:ext>
    </p:extLst>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341437" y="830262"/>
            <a:ext cx="9402616" cy="5281644"/>
          </a:xfrm>
          <a:prstGeom prst="rect">
            <a:avLst/>
          </a:prstGeom>
        </p:spPr>
      </p:pic>
    </p:spTree>
    <p:extLst>
      <p:ext uri="{BB962C8B-B14F-4D97-AF65-F5344CB8AC3E}">
        <p14:creationId xmlns:p14="http://schemas.microsoft.com/office/powerpoint/2010/main" val="1555750604"/>
      </p:ext>
    </p:extLst>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779837" y="2582862"/>
            <a:ext cx="7872470" cy="4357719"/>
          </a:xfrm>
          <a:prstGeom prst="rect">
            <a:avLst/>
          </a:prstGeom>
        </p:spPr>
      </p:pic>
      <p:pic>
        <p:nvPicPr>
          <p:cNvPr id="3" name="Picture 2"/>
          <p:cNvPicPr>
            <a:picLocks noChangeAspect="1"/>
          </p:cNvPicPr>
          <p:nvPr/>
        </p:nvPicPr>
        <p:blipFill>
          <a:blip r:embed="rId3"/>
          <a:stretch>
            <a:fillRect/>
          </a:stretch>
        </p:blipFill>
        <p:spPr>
          <a:xfrm>
            <a:off x="579437" y="601662"/>
            <a:ext cx="2895621" cy="2428893"/>
          </a:xfrm>
          <a:prstGeom prst="rect">
            <a:avLst/>
          </a:prstGeom>
        </p:spPr>
      </p:pic>
      <p:sp>
        <p:nvSpPr>
          <p:cNvPr id="4" name="Rectangle 3"/>
          <p:cNvSpPr/>
          <p:nvPr/>
        </p:nvSpPr>
        <p:spPr bwMode="auto">
          <a:xfrm>
            <a:off x="3932237" y="1820862"/>
            <a:ext cx="2514600" cy="2133600"/>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3703637" y="3573462"/>
            <a:ext cx="914400" cy="609600"/>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350837" y="2887662"/>
            <a:ext cx="3733800"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err="1">
                <a:ln w="0"/>
                <a:solidFill>
                  <a:schemeClr val="accent1"/>
                </a:solidFill>
                <a:effectLst>
                  <a:outerShdw blurRad="38100" dist="25400" dir="5400000" algn="ctr" rotWithShape="0">
                    <a:srgbClr val="6E747A">
                      <a:alpha val="43000"/>
                    </a:srgbClr>
                  </a:outerShdw>
                </a:effectLst>
              </a:rPr>
              <a:t>BotFramework</a:t>
            </a:r>
            <a:endParaRPr lang="en-US" sz="3600" dirty="0">
              <a:ln w="0"/>
              <a:solidFill>
                <a:schemeClr val="accent1"/>
              </a:solidFill>
              <a:effectLst>
                <a:outerShdw blurRad="38100" dist="25400" dir="5400000" algn="ctr" rotWithShape="0">
                  <a:srgbClr val="6E747A">
                    <a:alpha val="43000"/>
                  </a:srgbClr>
                </a:outerShdw>
              </a:effectLst>
            </a:endParaRPr>
          </a:p>
        </p:txBody>
      </p:sp>
      <p:sp>
        <p:nvSpPr>
          <p:cNvPr id="7" name="Arc 6"/>
          <p:cNvSpPr/>
          <p:nvPr/>
        </p:nvSpPr>
        <p:spPr>
          <a:xfrm>
            <a:off x="1265237" y="2170922"/>
            <a:ext cx="3657600" cy="3276600"/>
          </a:xfrm>
          <a:prstGeom prst="arc">
            <a:avLst/>
          </a:prstGeom>
          <a:ln w="571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8" name="TextBox 7"/>
          <p:cNvSpPr txBox="1"/>
          <p:nvPr/>
        </p:nvSpPr>
        <p:spPr>
          <a:xfrm>
            <a:off x="1112837" y="91194"/>
            <a:ext cx="1582806" cy="627864"/>
          </a:xfrm>
          <a:prstGeom prst="rect">
            <a:avLst/>
          </a:prstGeom>
          <a:noFill/>
        </p:spPr>
        <p:txBody>
          <a:bodyPr wrap="none" lIns="182880" tIns="146304" rIns="182880" bIns="146304" rtlCol="0">
            <a:spAutoFit/>
          </a:bodyPr>
          <a:lstStyle/>
          <a:p>
            <a:pPr>
              <a:lnSpc>
                <a:spcPct val="90000"/>
              </a:lnSpc>
              <a:spcAft>
                <a:spcPts val="600"/>
              </a:spcAft>
            </a:pPr>
            <a:r>
              <a:rPr lang="en-US" sz="2400" b="1" dirty="0">
                <a:gradFill>
                  <a:gsLst>
                    <a:gs pos="2917">
                      <a:schemeClr val="tx1"/>
                    </a:gs>
                    <a:gs pos="30000">
                      <a:schemeClr val="tx1"/>
                    </a:gs>
                  </a:gsLst>
                  <a:lin ang="5400000" scaled="0"/>
                </a:gradFill>
              </a:rPr>
              <a:t>In Cloud</a:t>
            </a:r>
          </a:p>
        </p:txBody>
      </p:sp>
    </p:spTree>
    <p:extLst>
      <p:ext uri="{BB962C8B-B14F-4D97-AF65-F5344CB8AC3E}">
        <p14:creationId xmlns:p14="http://schemas.microsoft.com/office/powerpoint/2010/main" val="1259170669"/>
      </p:ext>
    </p:extLst>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Materials</a:t>
            </a:r>
          </a:p>
        </p:txBody>
      </p:sp>
      <p:sp>
        <p:nvSpPr>
          <p:cNvPr id="3" name="Text Placeholder 2"/>
          <p:cNvSpPr>
            <a:spLocks noGrp="1"/>
          </p:cNvSpPr>
          <p:nvPr>
            <p:ph type="body" sz="quarter" idx="10"/>
          </p:nvPr>
        </p:nvSpPr>
        <p:spPr>
          <a:xfrm>
            <a:off x="274638" y="1212850"/>
            <a:ext cx="11887200" cy="4124206"/>
          </a:xfrm>
        </p:spPr>
        <p:txBody>
          <a:bodyPr/>
          <a:lstStyle/>
          <a:p>
            <a:endParaRPr lang="en-US" dirty="0"/>
          </a:p>
          <a:p>
            <a:pPr marL="800100" lvl="2" indent="-571500">
              <a:buFont typeface="Arial" panose="020B0604020202020204" pitchFamily="34" charset="0"/>
              <a:buChar char="•"/>
            </a:pPr>
            <a:r>
              <a:rPr lang="en-US" dirty="0">
                <a:hlinkClick r:id="rId2"/>
              </a:rPr>
              <a:t>https://docs.botframework.com/  </a:t>
            </a:r>
            <a:r>
              <a:rPr lang="en-US" dirty="0"/>
              <a:t>  -  Bot Framework Docs</a:t>
            </a:r>
            <a:endParaRPr lang="en-US" dirty="0">
              <a:hlinkClick r:id="rId2"/>
            </a:endParaRPr>
          </a:p>
          <a:p>
            <a:pPr marL="800100" lvl="2" indent="-571500">
              <a:buFont typeface="Arial" panose="020B0604020202020204" pitchFamily="34" charset="0"/>
              <a:buChar char="•"/>
            </a:pPr>
            <a:r>
              <a:rPr lang="en-US" dirty="0">
                <a:hlinkClick r:id="rId2"/>
              </a:rPr>
              <a:t>https://github.com/pveller/ecommerce-chatbot</a:t>
            </a:r>
            <a:r>
              <a:rPr lang="en-US" dirty="0"/>
              <a:t>  - Node – Implements </a:t>
            </a:r>
            <a:r>
              <a:rPr lang="en-US" dirty="0" err="1"/>
              <a:t>IIntentInterface</a:t>
            </a:r>
            <a:endParaRPr lang="en-US" dirty="0"/>
          </a:p>
          <a:p>
            <a:pPr marL="800100" lvl="2" indent="-571500">
              <a:buFont typeface="Arial" panose="020B0604020202020204" pitchFamily="34" charset="0"/>
              <a:buChar char="•"/>
            </a:pPr>
            <a:r>
              <a:rPr lang="en-US" dirty="0">
                <a:hlinkClick r:id="rId3"/>
              </a:rPr>
              <a:t>https://github.com/Microsoft/BotBuilder</a:t>
            </a:r>
            <a:r>
              <a:rPr lang="en-US" dirty="0"/>
              <a:t>  - SDK’s has a samples folder </a:t>
            </a:r>
          </a:p>
          <a:p>
            <a:pPr marL="800100" lvl="2" indent="-571500">
              <a:buFont typeface="Arial" panose="020B0604020202020204" pitchFamily="34" charset="0"/>
              <a:buChar char="•"/>
            </a:pPr>
            <a:r>
              <a:rPr lang="en-US" dirty="0">
                <a:hlinkClick r:id="rId4"/>
              </a:rPr>
              <a:t>https://github.com/Microsoft/BotBuilder-Samples</a:t>
            </a:r>
            <a:r>
              <a:rPr lang="en-US" dirty="0"/>
              <a:t> - Different Samples (Skype, Facebook, etc.)</a:t>
            </a:r>
          </a:p>
          <a:p>
            <a:pPr marL="800100" lvl="2" indent="-571500">
              <a:buFont typeface="Arial" panose="020B0604020202020204" pitchFamily="34" charset="0"/>
              <a:buChar char="•"/>
            </a:pPr>
            <a:r>
              <a:rPr lang="en-US" dirty="0">
                <a:hlinkClick r:id="rId5"/>
              </a:rPr>
              <a:t>https://www.luis.ai/Help</a:t>
            </a:r>
            <a:r>
              <a:rPr lang="en-US" dirty="0"/>
              <a:t>  - Training videos and HOL for LUIS</a:t>
            </a:r>
          </a:p>
          <a:p>
            <a:pPr marL="800100" lvl="2" indent="-571500">
              <a:buFont typeface="Arial" panose="020B0604020202020204" pitchFamily="34" charset="0"/>
              <a:buChar char="•"/>
            </a:pPr>
            <a:r>
              <a:rPr lang="en-US" dirty="0">
                <a:hlinkClick r:id="rId6"/>
              </a:rPr>
              <a:t>https://docs.botframework.com/en-us/tools/bot-framework-emulator/</a:t>
            </a:r>
            <a:r>
              <a:rPr lang="en-US" dirty="0"/>
              <a:t>  Emulator download</a:t>
            </a:r>
          </a:p>
          <a:p>
            <a:pPr marL="800100" lvl="2" indent="-571500">
              <a:buFont typeface="Arial" panose="020B0604020202020204" pitchFamily="34" charset="0"/>
              <a:buChar char="•"/>
            </a:pPr>
            <a:r>
              <a:rPr lang="en-US" u="sng" dirty="0">
                <a:hlinkClick r:id="rId7"/>
              </a:rPr>
              <a:t>http://aka.ms/bf-bc-vstemplate</a:t>
            </a:r>
            <a:r>
              <a:rPr lang="en-US" dirty="0"/>
              <a:t>  C# Bot Template</a:t>
            </a:r>
          </a:p>
          <a:p>
            <a:pPr marL="800100" lvl="2" indent="-571500">
              <a:buFont typeface="Arial" panose="020B0604020202020204" pitchFamily="34" charset="0"/>
              <a:buChar char="•"/>
            </a:pPr>
            <a:r>
              <a:rPr lang="en-US" dirty="0"/>
              <a:t> </a:t>
            </a:r>
            <a:r>
              <a:rPr lang="en-US" u="sng" dirty="0">
                <a:hlinkClick r:id="rId8"/>
              </a:rPr>
              <a:t>https://ngrok.com</a:t>
            </a:r>
            <a:r>
              <a:rPr lang="en-US" dirty="0"/>
              <a:t> - </a:t>
            </a:r>
            <a:r>
              <a:rPr lang="en-US" dirty="0" err="1"/>
              <a:t>Ngrok</a:t>
            </a:r>
            <a:r>
              <a:rPr lang="en-US" dirty="0"/>
              <a:t> </a:t>
            </a:r>
          </a:p>
          <a:p>
            <a:pPr marL="800100" lvl="2" indent="-571500">
              <a:buFont typeface="Arial" panose="020B0604020202020204" pitchFamily="34" charset="0"/>
              <a:buChar char="•"/>
            </a:pPr>
            <a:endParaRPr lang="en-US" dirty="0"/>
          </a:p>
          <a:p>
            <a:pPr marL="571500" lvl="1" indent="-571500">
              <a:buFont typeface="Arial" panose="020B0604020202020204" pitchFamily="34" charset="0"/>
              <a:buChar char="•"/>
            </a:pPr>
            <a:endParaRPr lang="en-US" dirty="0"/>
          </a:p>
        </p:txBody>
      </p:sp>
    </p:spTree>
    <p:extLst>
      <p:ext uri="{BB962C8B-B14F-4D97-AF65-F5344CB8AC3E}">
        <p14:creationId xmlns:p14="http://schemas.microsoft.com/office/powerpoint/2010/main" val="23407398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8000" dirty="0"/>
              <a:t>Why is NLP so hard?</a:t>
            </a:r>
          </a:p>
        </p:txBody>
      </p:sp>
    </p:spTree>
    <p:extLst>
      <p:ext uri="{BB962C8B-B14F-4D97-AF65-F5344CB8AC3E}">
        <p14:creationId xmlns:p14="http://schemas.microsoft.com/office/powerpoint/2010/main" val="186228129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50837" y="220662"/>
            <a:ext cx="11857038" cy="5570756"/>
          </a:xfrm>
          <a:prstGeom prst="rect">
            <a:avLst/>
          </a:prstGeom>
        </p:spPr>
        <p:txBody>
          <a:bodyPr wrap="square">
            <a:spAutoFit/>
          </a:bodyPr>
          <a:lstStyle/>
          <a:p>
            <a:endParaRPr lang="en-US" sz="3200" dirty="0"/>
          </a:p>
          <a:p>
            <a:r>
              <a:rPr lang="en-US" sz="3200" dirty="0">
                <a:solidFill>
                  <a:srgbClr val="0078D7"/>
                </a:solidFill>
              </a:rPr>
              <a:t>“</a:t>
            </a:r>
            <a:r>
              <a:rPr lang="en-US" sz="3600" dirty="0">
                <a:solidFill>
                  <a:srgbClr val="0078D7"/>
                </a:solidFill>
              </a:rPr>
              <a:t>I saw a man on a hill with a telescope.” </a:t>
            </a:r>
            <a:r>
              <a:rPr lang="en-US" sz="3200" dirty="0">
                <a:solidFill>
                  <a:srgbClr val="0078D7"/>
                </a:solidFill>
              </a:rPr>
              <a:t> </a:t>
            </a:r>
          </a:p>
          <a:p>
            <a:endParaRPr lang="en-US" sz="3200" dirty="0"/>
          </a:p>
          <a:p>
            <a:r>
              <a:rPr lang="en-US" sz="3200" dirty="0"/>
              <a:t>Simple statement?</a:t>
            </a:r>
            <a:br>
              <a:rPr lang="en-US" sz="3200" dirty="0"/>
            </a:br>
            <a:r>
              <a:rPr lang="en-US" sz="3200" dirty="0"/>
              <a:t> </a:t>
            </a:r>
          </a:p>
          <a:p>
            <a:pPr marL="285750" indent="-285750">
              <a:lnSpc>
                <a:spcPct val="150000"/>
              </a:lnSpc>
              <a:buFont typeface="Arial" panose="020B0604020202020204" pitchFamily="34" charset="0"/>
              <a:buChar char="•"/>
            </a:pPr>
            <a:r>
              <a:rPr lang="en-US" sz="3200" dirty="0">
                <a:solidFill>
                  <a:srgbClr val="0078D7"/>
                </a:solidFill>
                <a:latin typeface="+mj-lt"/>
              </a:rPr>
              <a:t>There’s a man on a hill, and I’m watching him with my telescope.   </a:t>
            </a:r>
          </a:p>
          <a:p>
            <a:pPr marL="285750" indent="-285750">
              <a:lnSpc>
                <a:spcPct val="150000"/>
              </a:lnSpc>
              <a:buFont typeface="Arial" panose="020B0604020202020204" pitchFamily="34" charset="0"/>
              <a:buChar char="•"/>
            </a:pPr>
            <a:r>
              <a:rPr lang="en-US" sz="3200" dirty="0">
                <a:solidFill>
                  <a:srgbClr val="0078D7"/>
                </a:solidFill>
                <a:latin typeface="+mj-lt"/>
              </a:rPr>
              <a:t>There’s a man on a hill, who I’m seeing, and he has a telescope.   </a:t>
            </a:r>
          </a:p>
          <a:p>
            <a:pPr marL="285750" indent="-285750">
              <a:lnSpc>
                <a:spcPct val="150000"/>
              </a:lnSpc>
              <a:buFont typeface="Arial" panose="020B0604020202020204" pitchFamily="34" charset="0"/>
              <a:buChar char="•"/>
            </a:pPr>
            <a:r>
              <a:rPr lang="en-US" sz="3200" dirty="0">
                <a:solidFill>
                  <a:srgbClr val="0078D7"/>
                </a:solidFill>
                <a:latin typeface="+mj-lt"/>
              </a:rPr>
              <a:t>There’s a man, and he’s on a hill that also has a telescope on it.   </a:t>
            </a:r>
          </a:p>
          <a:p>
            <a:pPr marL="285750" indent="-285750">
              <a:lnSpc>
                <a:spcPct val="150000"/>
              </a:lnSpc>
              <a:buFont typeface="Arial" panose="020B0604020202020204" pitchFamily="34" charset="0"/>
              <a:buChar char="•"/>
            </a:pPr>
            <a:r>
              <a:rPr lang="en-US" sz="3200" dirty="0">
                <a:solidFill>
                  <a:srgbClr val="0078D7"/>
                </a:solidFill>
                <a:latin typeface="+mj-lt"/>
              </a:rPr>
              <a:t>I’m on a hill, and I saw a man using a telescope.</a:t>
            </a:r>
          </a:p>
        </p:txBody>
      </p:sp>
    </p:spTree>
    <p:extLst>
      <p:ext uri="{BB962C8B-B14F-4D97-AF65-F5344CB8AC3E}">
        <p14:creationId xmlns:p14="http://schemas.microsoft.com/office/powerpoint/2010/main" val="2930549000"/>
      </p:ext>
    </p:extLst>
  </p:cSld>
  <p:clrMapOvr>
    <a:masterClrMapping/>
  </p:clrMapOvr>
  <p:transition>
    <p:fade/>
  </p:transition>
</p:sld>
</file>

<file path=ppt/theme/theme1.xml><?xml version="1.0" encoding="utf-8"?>
<a:theme xmlns:a="http://schemas.openxmlformats.org/drawingml/2006/main" name="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2DD1E4E3-0871-45BE-BEDE-345B55444DCB}"/>
    </a:ext>
  </a:extLst>
</a:theme>
</file>

<file path=ppt/theme/theme2.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EE767E89-5D4D-44CA-8070-C9EE1D87F83B}"/>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id="{B1B2F3F2-0B4F-4209-B007-CB76AE668BD4}" vid="{5E751991-B51F-49F7-957F-139A6D02B770}"/>
    </a:ext>
  </a:extLst>
</a:theme>
</file>

<file path=ppt/theme/theme4.xml><?xml version="1.0" encoding="utf-8"?>
<a:theme xmlns:a="http://schemas.openxmlformats.org/drawingml/2006/main" name="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5.xml><?xml version="1.0" encoding="utf-8"?>
<a:theme xmlns:a="http://schemas.openxmlformats.org/drawingml/2006/main" name="5_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6.xml><?xml version="1.0" encoding="utf-8"?>
<a:theme xmlns:a="http://schemas.openxmlformats.org/drawingml/2006/main" name="5-50033_TR23_BO_CT_Template">
  <a:themeElements>
    <a:clrScheme name="TR23">
      <a:dk1>
        <a:srgbClr val="505050"/>
      </a:dk1>
      <a:lt1>
        <a:srgbClr val="FFFFFF"/>
      </a:lt1>
      <a:dk2>
        <a:srgbClr val="0078D7"/>
      </a:dk2>
      <a:lt2>
        <a:srgbClr val="F8F8F8"/>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3_BO_CT_Template.potx [Read-Only]" id="{1530D5E8-20CA-4CF3-8212-8BA00317751E}" vid="{ACFB5AF2-7E03-452D-A202-569D7361D7E7}"/>
    </a:ext>
  </a:extLst>
</a:theme>
</file>

<file path=ppt/theme/theme7.xml><?xml version="1.0" encoding="utf-8"?>
<a:theme xmlns:a="http://schemas.openxmlformats.org/drawingml/2006/main" name="White Template">
  <a:themeElements>
    <a:clrScheme name="AI and Research">
      <a:dk1>
        <a:srgbClr val="0078D7"/>
      </a:dk1>
      <a:lt1>
        <a:srgbClr val="FFFFFF"/>
      </a:lt1>
      <a:dk2>
        <a:srgbClr val="000000"/>
      </a:dk2>
      <a:lt2>
        <a:srgbClr val="FFFFFF"/>
      </a:lt2>
      <a:accent1>
        <a:srgbClr val="4DB0FF"/>
      </a:accent1>
      <a:accent2>
        <a:srgbClr val="0078D7"/>
      </a:accent2>
      <a:accent3>
        <a:srgbClr val="002050"/>
      </a:accent3>
      <a:accent4>
        <a:srgbClr val="505050"/>
      </a:accent4>
      <a:accent5>
        <a:srgbClr val="D83B01"/>
      </a:accent5>
      <a:accent6>
        <a:srgbClr val="008272"/>
      </a:accent6>
      <a:hlink>
        <a:srgbClr val="002050"/>
      </a:hlink>
      <a:folHlink>
        <a:srgbClr val="0082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4" id="{D8DB1AF2-B76E-46FE-9B1D-D79B573A4F71}" vid="{BB24BEEA-9E97-4D9C-AD25-63D3E61E8748}"/>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31DCF4CA090F824DB1E4CCBB6B9D64EA00101E8AAD132F8F4D96340D6376C8BB3E" ma:contentTypeVersion="21" ma:contentTypeDescription="" ma:contentTypeScope="" ma:versionID="264624295c8b52c397a103286eb3d87c">
  <xsd:schema xmlns:xsd="http://www.w3.org/2001/XMLSchema" xmlns:xs="http://www.w3.org/2001/XMLSchema" xmlns:p="http://schemas.microsoft.com/office/2006/metadata/properties" xmlns:ns1="http://schemas.microsoft.com/sharepoint/v3" xmlns:ns2="01c77077-aee4-4b5f-bd4e-9cd40a6fff29" xmlns:ns3="230e9df3-be65-4c73-a93b-d1236ebd677e" xmlns:ns5="8ff673fc-3231-4e3a-893b-6d7f7cd32766" targetNamespace="http://schemas.microsoft.com/office/2006/metadata/properties" ma:root="true" ma:fieldsID="795b20f19f95dfa6d1f4d708b4ec8d36" ns1:_="" ns2:_="" ns3:_="" ns5:_="">
    <xsd:import namespace="http://schemas.microsoft.com/sharepoint/v3"/>
    <xsd:import namespace="01c77077-aee4-4b5f-bd4e-9cd40a6fff29"/>
    <xsd:import namespace="230e9df3-be65-4c73-a93b-d1236ebd677e"/>
    <xsd:import namespace="8ff673fc-3231-4e3a-893b-6d7f7cd32766"/>
    <xsd:element name="properties">
      <xsd:complexType>
        <xsd:sequence>
          <xsd:element name="documentManagement">
            <xsd:complexType>
              <xsd:all>
                <xsd:element ref="ns2:mb2e01f7e2d8413988e28e59aa226eec" minOccurs="0"/>
                <xsd:element ref="ns3:TaxCatchAll" minOccurs="0"/>
                <xsd:element ref="ns3:TaxCatchAllLabel" minOccurs="0"/>
                <xsd:element ref="ns2:iaa5f83406f94009a0f6a3e890699ff7" minOccurs="0"/>
                <xsd:element ref="ns2:d12e2661e9634d9aa98bbb375f31aced"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1010385baed4da9b5076a6aa651d1e5" minOccurs="0"/>
                <xsd:element ref="ns2:kc6d1bd9a46e4e5fbbbf99ca3de7a092" minOccurs="0"/>
                <xsd:element ref="ns2:Session_x0020_Code" minOccurs="0"/>
                <xsd:element ref="ns2:MS_x0020_Content_x0020_Owner" minOccurs="0"/>
                <xsd:element ref="ns2:m6878b9dd7994da4ba144f95347d99c6" minOccurs="0"/>
                <xsd:element ref="ns2:fc15c16204564de583b4c942b10d19ec" minOccurs="0"/>
                <xsd:element ref="ns1:AverageRating" minOccurs="0"/>
                <xsd:element ref="ns1:RatingCount" minOccurs="0"/>
                <xsd:element ref="ns1:LikesCount" minOccurs="0"/>
                <xsd:element ref="ns3:TaxKeywordTaxHTField" minOccurs="0"/>
                <xsd:element ref="ns5:Target_x0020_Audiences" minOccurs="0"/>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1c77077-aee4-4b5f-bd4e-9cd40a6fff29" elementFormDefault="qualified">
    <xsd:import namespace="http://schemas.microsoft.com/office/2006/documentManagement/types"/>
    <xsd:import namespace="http://schemas.microsoft.com/office/infopath/2007/PartnerControls"/>
    <xsd:element name="mb2e01f7e2d8413988e28e59aa226eec" ma:index="8" nillable="true" ma:taxonomy="true" ma:internalName="mb2e01f7e2d8413988e28e59aa226eec" ma:taxonomyFieldName="Event_x0020_Name" ma:displayName="Event Name" ma:default="" ma:fieldId="{6b2e01f7-e2d8-4139-88e2-8e59aa226eec}"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iaa5f83406f94009a0f6a3e890699ff7" ma:index="12" nillable="true" ma:taxonomy="true" ma:internalName="iaa5f83406f94009a0f6a3e890699ff7" ma:taxonomyFieldName="Event_x0020_Location" ma:displayName="Event Location" ma:default="" ma:fieldId="{2aa5f834-06f9-4009-a0f6-a3e890699ff7}"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d12e2661e9634d9aa98bbb375f31aced" ma:index="14" nillable="true" ma:taxonomy="true" ma:internalName="d12e2661e9634d9aa98bbb375f31aced" ma:taxonomyFieldName="Event_x0020_Venue" ma:displayName="Event Venue" ma:default="" ma:fieldId="{d12e2661-e963-4d9a-a98b-bb375f31aced}"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1010385baed4da9b5076a6aa651d1e5" ma:index="21" nillable="true" ma:taxonomy="true" ma:internalName="o1010385baed4da9b5076a6aa651d1e5" ma:taxonomyFieldName="Product" ma:displayName="Product" ma:default="" ma:fieldId="{81010385-baed-4da9-b507-6a6aa651d1e5}"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kc6d1bd9a46e4e5fbbbf99ca3de7a092" ma:index="23" nillable="true" ma:taxonomy="true" ma:internalName="kc6d1bd9a46e4e5fbbbf99ca3de7a092" ma:taxonomyFieldName="Campaign" ma:displayName="Campaign" ma:default="" ma:fieldId="{4c6d1bd9-a46e-4e5f-bbbf-99ca3de7a092}"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6878b9dd7994da4ba144f95347d99c6" ma:index="27" nillable="true" ma:taxonomy="true" ma:internalName="m6878b9dd7994da4ba144f95347d99c6" ma:taxonomyFieldName="Track" ma:displayName="Track" ma:readOnly="false" ma:default="" ma:fieldId="{66878b9d-d799-4da4-ba14-4f95347d99c6}" ma:sspId="e385fb40-52d4-4fae-9c5b-3e8ff8a5878e" ma:termSetId="8113a965-58e2-4a85-99b9-55376be5482e" ma:anchorId="00000000-0000-0000-0000-000000000000" ma:open="true" ma:isKeyword="false">
      <xsd:complexType>
        <xsd:sequence>
          <xsd:element ref="pc:Terms" minOccurs="0" maxOccurs="1"/>
        </xsd:sequence>
      </xsd:complexType>
    </xsd:element>
    <xsd:element name="fc15c16204564de583b4c942b10d19ec" ma:index="29" nillable="true" ma:taxonomy="true" ma:internalName="fc15c16204564de583b4c942b10d19ec" ma:taxonomyFieldName="Audience1" ma:displayName="Audience" ma:default="" ma:fieldId="{fc15c162-0456-4de5-83b4-c942b10d19ec}"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0d8ba32e-6f24-4e39-985b-e3fd5ec6bdb7}" ma:internalName="TaxCatchAll" ma:showField="CatchAllData"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0d8ba32e-6f24-4e39-985b-e3fd5ec6bdb7}" ma:internalName="TaxCatchAllLabel" ma:readOnly="true" ma:showField="CatchAllDataLabel"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ff673fc-3231-4e3a-893b-6d7f7cd32766" elementFormDefault="qualified">
    <xsd:import namespace="http://schemas.microsoft.com/office/2006/documentManagement/types"/>
    <xsd:import namespace="http://schemas.microsoft.com/office/infopath/2007/PartnerControls"/>
    <xsd:element name="Target_x0020_Audiences" ma:index="37" nillable="true" ma:displayName="Target Audiences" ma:internalName="Target_x0020_Audiences">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d12e2661e9634d9aa98bbb375f31aced xmlns="01c77077-aee4-4b5f-bd4e-9cd40a6fff29">
      <Terms xmlns="http://schemas.microsoft.com/office/infopath/2007/PartnerControls">
        <TermInfo xmlns="http://schemas.microsoft.com/office/infopath/2007/PartnerControls">
          <TermName xmlns="http://schemas.microsoft.com/office/infopath/2007/PartnerControls">Moscone Center</TermName>
          <TermId xmlns="http://schemas.microsoft.com/office/infopath/2007/PartnerControls">d4f36a2e-dd0d-4424-990f-7c93b4e9f063</TermId>
        </TermInfo>
      </Terms>
    </d12e2661e9634d9aa98bbb375f31aced>
    <Event_x0020_Start_x0020_Date xmlns="01c77077-aee4-4b5f-bd4e-9cd40a6fff29">2016-03-30T07:00:00+00:00</Event_x0020_Start_x0020_Date>
    <Target_x0020_Audiences xmlns="8ff673fc-3231-4e3a-893b-6d7f7cd32766" xsi:nil="true"/>
    <iaa5f83406f94009a0f6a3e890699ff7 xmlns="01c77077-aee4-4b5f-bd4e-9cd40a6fff29">
      <Terms xmlns="http://schemas.microsoft.com/office/infopath/2007/PartnerControls">
        <TermInfo xmlns="http://schemas.microsoft.com/office/infopath/2007/PartnerControls">
          <TermName xmlns="http://schemas.microsoft.com/office/infopath/2007/PartnerControls">San Francisco</TermName>
          <TermId xmlns="http://schemas.microsoft.com/office/infopath/2007/PartnerControls">84dfcb53-432b-499d-8965-93d483d36b4a</TermId>
        </TermInfo>
      </Terms>
    </iaa5f83406f94009a0f6a3e890699ff7>
    <External_x0020_Speaker xmlns="01c77077-aee4-4b5f-bd4e-9cd40a6fff29">Dan Driscoll; Mike Hall</External_x0020_Speaker>
    <m6878b9dd7994da4ba144f95347d99c6 xmlns="01c77077-aee4-4b5f-bd4e-9cd40a6fff29">
      <Terms xmlns="http://schemas.microsoft.com/office/infopath/2007/PartnerControls"/>
    </m6878b9dd7994da4ba144f95347d99c6>
    <Presentation_x0020_Date xmlns="01c77077-aee4-4b5f-bd4e-9cd40a6fff29">2016-03-30T07:00:00+00:00</Presentation_x0020_Date>
    <fc15c16204564de583b4c942b10d19ec xmlns="01c77077-aee4-4b5f-bd4e-9cd40a6fff29">
      <Terms xmlns="http://schemas.microsoft.com/office/infopath/2007/PartnerControls"/>
    </fc15c16204564de583b4c942b10d19ec>
    <mb2e01f7e2d8413988e28e59aa226eec xmlns="01c77077-aee4-4b5f-bd4e-9cd40a6fff29">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mb2e01f7e2d8413988e28e59aa226eec>
    <MS_x0020_Content_x0020_Owner xmlns="01c77077-aee4-4b5f-bd4e-9cd40a6fff29">
      <UserInfo>
        <DisplayName/>
        <AccountId xsi:nil="true"/>
        <AccountType/>
      </UserInfo>
    </MS_x0020_Content_x0020_Owner>
    <Session_x0020_Code xmlns="01c77077-aee4-4b5f-bd4e-9cd40a6fff29">B821</Session_x0020_Code>
    <Event_x0020_End_x0020_Date xmlns="01c77077-aee4-4b5f-bd4e-9cd40a6fff29">2016-04-01T07:00:00+00:00</Event_x0020_End_x0020_Date>
    <o1010385baed4da9b5076a6aa651d1e5 xmlns="01c77077-aee4-4b5f-bd4e-9cd40a6fff29">
      <Terms xmlns="http://schemas.microsoft.com/office/infopath/2007/PartnerControls"/>
    </o1010385baed4da9b5076a6aa651d1e5>
    <kc6d1bd9a46e4e5fbbbf99ca3de7a092 xmlns="01c77077-aee4-4b5f-bd4e-9cd40a6fff29">
      <Terms xmlns="http://schemas.microsoft.com/office/infopath/2007/PartnerControls"/>
    </kc6d1bd9a46e4e5fbbbf99ca3de7a092>
    <MS_x0020_Speaker xmlns="01c77077-aee4-4b5f-bd4e-9cd40a6fff29">
      <UserInfo>
        <DisplayName/>
        <AccountId xsi:nil="true"/>
        <AccountType/>
      </UserInfo>
    </MS_x0020_Speak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Build 2016</TermName>
          <TermId xmlns="http://schemas.microsoft.com/office/infopath/2007/PartnerControls">da8a10b5-9bc3-4217-80aa-6b60d6ec1cee</TermId>
        </TermInfo>
      </Terms>
    </TaxKeywordTaxHTField>
    <TaxCatchAll xmlns="230e9df3-be65-4c73-a93b-d1236ebd677e">
      <Value>48</Value>
      <Value>47</Value>
      <Value>46</Value>
      <Value>49</Value>
    </TaxCatchAll>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BAA4D29B-0199-4083-B6CB-53559E57A3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1c77077-aee4-4b5f-bd4e-9cd40a6fff29"/>
    <ds:schemaRef ds:uri="230e9df3-be65-4c73-a93b-d1236ebd677e"/>
    <ds:schemaRef ds:uri="8ff673fc-3231-4e3a-893b-6d7f7cd327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sharepoint/v3"/>
    <ds:schemaRef ds:uri="230e9df3-be65-4c73-a93b-d1236ebd677e"/>
    <ds:schemaRef ds:uri="http://purl.org/dc/terms/"/>
    <ds:schemaRef ds:uri="01c77077-aee4-4b5f-bd4e-9cd40a6fff29"/>
    <ds:schemaRef ds:uri="8ff673fc-3231-4e3a-893b-6d7f7cd32766"/>
    <ds:schemaRef ds:uri="http://schemas.microsoft.com/office/2006/documentManagement/types"/>
    <ds:schemaRef ds:uri="http://schemas.microsoft.com/office/infopath/2007/PartnerControls"/>
    <ds:schemaRef ds:uri="http://purl.org/dc/elements/1.1/"/>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Microsoft_Build_2016_16x9_Template</Template>
  <TotalTime>20774</TotalTime>
  <Words>3392</Words>
  <Application>Microsoft Office PowerPoint</Application>
  <PresentationFormat>Custom</PresentationFormat>
  <Paragraphs>790</Paragraphs>
  <Slides>77</Slides>
  <Notes>36</Notes>
  <HiddenSlides>0</HiddenSlides>
  <MMClips>2</MMClips>
  <ScaleCrop>false</ScaleCrop>
  <HeadingPairs>
    <vt:vector size="6" baseType="variant">
      <vt:variant>
        <vt:lpstr>Fonts Used</vt:lpstr>
      </vt:variant>
      <vt:variant>
        <vt:i4>9</vt:i4>
      </vt:variant>
      <vt:variant>
        <vt:lpstr>Theme</vt:lpstr>
      </vt:variant>
      <vt:variant>
        <vt:i4>7</vt:i4>
      </vt:variant>
      <vt:variant>
        <vt:lpstr>Slide Titles</vt:lpstr>
      </vt:variant>
      <vt:variant>
        <vt:i4>77</vt:i4>
      </vt:variant>
    </vt:vector>
  </HeadingPairs>
  <TitlesOfParts>
    <vt:vector size="93" baseType="lpstr">
      <vt:lpstr>宋体</vt:lpstr>
      <vt:lpstr>Arial</vt:lpstr>
      <vt:lpstr>Calibri</vt:lpstr>
      <vt:lpstr>Consolas</vt:lpstr>
      <vt:lpstr>Segoe UI</vt:lpstr>
      <vt:lpstr>Segoe UI Light</vt:lpstr>
      <vt:lpstr>Segoe UI Semilight</vt:lpstr>
      <vt:lpstr>Times New Roman</vt:lpstr>
      <vt:lpstr>Wingdings</vt:lpstr>
      <vt:lpstr>5-30721_Build_2016_Template_Light</vt:lpstr>
      <vt:lpstr>5-30721_Build_2016_Template_Dark</vt:lpstr>
      <vt:lpstr>5-30711_TR22_BO_CT_Template</vt:lpstr>
      <vt:lpstr>COLOR TEMPLATE</vt:lpstr>
      <vt:lpstr>5_COLOR TEMPLATE</vt:lpstr>
      <vt:lpstr>5-50033_TR23_BO_CT_Template</vt:lpstr>
      <vt:lpstr>White Template</vt:lpstr>
      <vt:lpstr>PowerPoint Presentation</vt:lpstr>
      <vt:lpstr>What makes a bot great?</vt:lpstr>
      <vt:lpstr>PowerPoint Presentation</vt:lpstr>
      <vt:lpstr>PowerPoint Presentation</vt:lpstr>
      <vt:lpstr>PowerPoint Presentation</vt:lpstr>
      <vt:lpstr>PowerPoint Presentation</vt:lpstr>
      <vt:lpstr>NLP To the Rescue</vt:lpstr>
      <vt:lpstr>Why is NLP so hard?</vt:lpstr>
      <vt:lpstr>PowerPoint Presentation</vt:lpstr>
      <vt:lpstr>PowerPoint Presentation</vt:lpstr>
      <vt:lpstr>PowerPoint Presentation</vt:lpstr>
      <vt:lpstr>Detour into Cognitive Services</vt:lpstr>
      <vt:lpstr>PowerPoint Presentation</vt:lpstr>
      <vt:lpstr>Powerful models</vt:lpstr>
      <vt:lpstr>Easy to use</vt:lpstr>
      <vt:lpstr>Vision</vt:lpstr>
      <vt:lpstr>PowerPoint Presentation</vt:lpstr>
      <vt:lpstr>PowerPoint Presentation</vt:lpstr>
      <vt:lpstr>PowerPoint Presentation</vt:lpstr>
      <vt:lpstr>PowerPoint Presentation</vt:lpstr>
      <vt:lpstr>Demo</vt:lpstr>
      <vt:lpstr>PowerPoint Presentation</vt:lpstr>
      <vt:lpstr>PowerPoint Presentation</vt:lpstr>
      <vt:lpstr>PowerPoint Presentation</vt:lpstr>
      <vt:lpstr>PowerPoint Presentation</vt:lpstr>
      <vt:lpstr>Demo</vt:lpstr>
      <vt:lpstr>PowerPoint Presentation</vt:lpstr>
      <vt:lpstr>PowerPoint Presentation</vt:lpstr>
      <vt:lpstr>PowerPoint Presentation</vt:lpstr>
      <vt:lpstr>PowerPoint Presentation</vt:lpstr>
      <vt:lpstr>Back to LUIS</vt:lpstr>
      <vt:lpstr>PowerPoint Presentation</vt:lpstr>
      <vt:lpstr>PowerPoint Presentation</vt:lpstr>
      <vt:lpstr>Why is NLP so hard?</vt:lpstr>
      <vt:lpstr>PowerPoint Presentation</vt:lpstr>
      <vt:lpstr>PowerPoint Presentation</vt:lpstr>
      <vt:lpstr>PowerPoint Presentation</vt:lpstr>
      <vt:lpstr>PowerPoint Presentation</vt:lpstr>
      <vt:lpstr>New bot developers tend to abuse NLP</vt:lpstr>
      <vt:lpstr>Users never say things the way you expect</vt:lpstr>
      <vt:lpstr>New bot developers tend to abuse NLP</vt:lpstr>
      <vt:lpstr>PowerPoint Presentation</vt:lpstr>
      <vt:lpstr>PowerPoint Presentation</vt:lpstr>
      <vt:lpstr>PowerPoint Presentation</vt:lpstr>
      <vt:lpstr>PowerPoint Presentation</vt:lpstr>
      <vt:lpstr>PowerPoint Presentation</vt:lpstr>
      <vt:lpstr>PowerPoint Presentation</vt:lpstr>
      <vt:lpstr>The Bot Framework</vt:lpstr>
      <vt:lpstr>PowerPoint Presentation</vt:lpstr>
      <vt:lpstr>PowerPoint Presentation</vt:lpstr>
      <vt:lpstr>PowerPoint Presentation</vt:lpstr>
      <vt:lpstr>PowerPoint Presentation</vt:lpstr>
      <vt:lpstr>Connector Service</vt:lpstr>
      <vt:lpstr>PowerPoint Presentation</vt:lpstr>
      <vt:lpstr>PowerPoint Presentation</vt:lpstr>
      <vt:lpstr>PowerPoint Presentation</vt:lpstr>
      <vt:lpstr>PowerPoint Presentation</vt:lpstr>
      <vt:lpstr>Persisting Data</vt:lpstr>
      <vt:lpstr>Dialogs are for bots like screens are for apps</vt:lpstr>
      <vt:lpstr>Invoking a Dialog</vt:lpstr>
      <vt:lpstr>PowerPoint Presentation</vt:lpstr>
      <vt:lpstr>Dialogs are serialized into stacks</vt:lpstr>
      <vt:lpstr>Redirecting to a Dialog</vt:lpstr>
      <vt:lpstr>Redirecting to a Dialog</vt:lpstr>
      <vt:lpstr>Waterfall</vt:lpstr>
      <vt:lpstr>Simple Waterfall</vt:lpstr>
      <vt:lpstr>First Run</vt:lpstr>
      <vt:lpstr>First Run</vt:lpstr>
      <vt:lpstr>PowerPoint Presentation</vt:lpstr>
      <vt:lpstr>What else?</vt:lpstr>
      <vt:lpstr>PowerPoint Presentation</vt:lpstr>
      <vt:lpstr>Search can do wonders for bots</vt:lpstr>
      <vt:lpstr>Others</vt:lpstr>
      <vt:lpstr>PowerPoint Presentation</vt:lpstr>
      <vt:lpstr>PowerPoint Presentation</vt:lpstr>
      <vt:lpstr>PowerPoint Presentation</vt:lpstr>
      <vt:lpstr>Additional Materials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Conversational Bot: From 0 to 60</dc:title>
  <dc:subject>&lt;Speech title here&gt;</dc:subject>
  <dc:creator>Shows</dc:creator>
  <cp:keywords>Microsoft Build 2016</cp:keywords>
  <dc:description>Template: Mitchell Derrey, Silver Fox Productions
Formatting: 
Audience Type:</dc:description>
  <cp:lastModifiedBy>Daniel Egan</cp:lastModifiedBy>
  <cp:revision>203</cp:revision>
  <dcterms:created xsi:type="dcterms:W3CDTF">2016-03-30T17:18:35Z</dcterms:created>
  <dcterms:modified xsi:type="dcterms:W3CDTF">2017-05-05T01:07:35Z</dcterms:modified>
  <cp:category>Microsoft Build 2016</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0x01010031DCF4CA090F824DB1E4CCBB6B9D64EA00101E8AAD132F8F4D96340D6376C8BB3E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46;#Microsoft Build 2016|da8a10b5-9bc3-4217-80aa-6b60d6ec1cee</vt:lpwstr>
  </property>
  <property fmtid="{D5CDD505-2E9C-101B-9397-08002B2CF9AE}" pid="12" name="Audience1">
    <vt:lpwstr/>
  </property>
  <property fmtid="{D5CDD505-2E9C-101B-9397-08002B2CF9AE}" pid="13" name="Event Name">
    <vt:lpwstr>47;#Build|58542b36-5bf5-46a6-a53f-a41fb7a73785</vt:lpwstr>
  </property>
</Properties>
</file>

<file path=docProps/thumbnail.jpeg>
</file>